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61" r:id="rId5"/>
    <p:sldId id="262" r:id="rId6"/>
    <p:sldId id="263" r:id="rId7"/>
    <p:sldId id="272" r:id="rId8"/>
    <p:sldId id="275" r:id="rId9"/>
    <p:sldId id="278" r:id="rId10"/>
    <p:sldId id="279" r:id="rId11"/>
    <p:sldId id="264" r:id="rId12"/>
    <p:sldId id="265" r:id="rId13"/>
    <p:sldId id="266" r:id="rId14"/>
    <p:sldId id="280" r:id="rId15"/>
    <p:sldId id="281" r:id="rId16"/>
    <p:sldId id="282" r:id="rId17"/>
    <p:sldId id="283" r:id="rId18"/>
    <p:sldId id="287" r:id="rId19"/>
    <p:sldId id="288" r:id="rId20"/>
    <p:sldId id="269" r:id="rId21"/>
    <p:sldId id="284" r:id="rId22"/>
    <p:sldId id="285" r:id="rId23"/>
    <p:sldId id="286" r:id="rId24"/>
    <p:sldId id="267"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130" d="100"/>
          <a:sy n="130" d="100"/>
        </p:scale>
        <p:origin x="-80" y="6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C5C67B-878F-F244-A0BF-D2F9D77DE3C6}" type="datetimeFigureOut">
              <a:rPr lang="en-US" smtClean="0"/>
              <a:t>6/14/17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haw-US" smtClean="0"/>
              <a:t>Click to edit Master text styles</a:t>
            </a:r>
          </a:p>
          <a:p>
            <a:pPr lvl="1"/>
            <a:r>
              <a:rPr lang="haw-US" smtClean="0"/>
              <a:t>Second level</a:t>
            </a:r>
          </a:p>
          <a:p>
            <a:pPr lvl="2"/>
            <a:r>
              <a:rPr lang="haw-US" smtClean="0"/>
              <a:t>Third level</a:t>
            </a:r>
          </a:p>
          <a:p>
            <a:pPr lvl="3"/>
            <a:r>
              <a:rPr lang="haw-US" smtClean="0"/>
              <a:t>Fourth level</a:t>
            </a:r>
          </a:p>
          <a:p>
            <a:pPr lvl="4"/>
            <a:r>
              <a:rPr lang="haw-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B25191-514E-CA49-A075-A2B81FF99CAB}" type="slidenum">
              <a:rPr lang="en-US" smtClean="0"/>
              <a:t>‹#›</a:t>
            </a:fld>
            <a:endParaRPr lang="en-US"/>
          </a:p>
        </p:txBody>
      </p:sp>
    </p:spTree>
    <p:extLst>
      <p:ext uri="{BB962C8B-B14F-4D97-AF65-F5344CB8AC3E}">
        <p14:creationId xmlns:p14="http://schemas.microsoft.com/office/powerpoint/2010/main" val="386390205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B25191-514E-CA49-A075-A2B81FF99CAB}" type="slidenum">
              <a:rPr lang="en-US" smtClean="0"/>
              <a:t>2</a:t>
            </a:fld>
            <a:endParaRPr lang="en-US"/>
          </a:p>
        </p:txBody>
      </p:sp>
    </p:spTree>
    <p:extLst>
      <p:ext uri="{BB962C8B-B14F-4D97-AF65-F5344CB8AC3E}">
        <p14:creationId xmlns:p14="http://schemas.microsoft.com/office/powerpoint/2010/main" val="8055968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6/14/17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6/14/17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6/14/17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6/14/17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6/14/17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6/14/17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6/14/17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6/14/17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6/14/17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6/14/17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6/14/17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6/14/17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1" Type="http://schemas.openxmlformats.org/officeDocument/2006/relationships/slideLayout" Target="../slideLayouts/slideLayout1.xml"/><Relationship Id="rId2" Type="http://schemas.openxmlformats.org/officeDocument/2006/relationships/image" Target="../media/image1.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hyperlink" Target="https://my.kaymbu.com/moments/video/55df8721ec83000300000ca1"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g"/><Relationship Id="rId3" Type="http://schemas.openxmlformats.org/officeDocument/2006/relationships/image" Target="../media/image1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 Id="rId3" Type="http://schemas.openxmlformats.org/officeDocument/2006/relationships/image" Target="../media/image18.jpg"/></Relationships>
</file>

<file path=ppt/slides/_rels/slide13.xml.rels><?xml version="1.0" encoding="UTF-8" standalone="yes"?>
<Relationships xmlns="http://schemas.openxmlformats.org/package/2006/relationships"><Relationship Id="rId3" Type="http://schemas.openxmlformats.org/officeDocument/2006/relationships/hyperlink" Target="http://www.ksbe.edu/about_us/about_kamehameha_schools/video_the_legacy_of_a_princess/" TargetMode="External"/><Relationship Id="rId4" Type="http://schemas.openxmlformats.org/officeDocument/2006/relationships/image" Target="../media/image20.png"/><Relationship Id="rId5" Type="http://schemas.openxmlformats.org/officeDocument/2006/relationships/image" Target="../media/image21.jpg"/><Relationship Id="rId1" Type="http://schemas.openxmlformats.org/officeDocument/2006/relationships/slideLayout" Target="../slideLayouts/slideLayout2.xml"/><Relationship Id="rId2" Type="http://schemas.openxmlformats.org/officeDocument/2006/relationships/image" Target="../media/image1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png"/><Relationship Id="rId3" Type="http://schemas.openxmlformats.org/officeDocument/2006/relationships/image" Target="../media/image2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g"/><Relationship Id="rId3"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4" Type="http://schemas.openxmlformats.org/officeDocument/2006/relationships/image" Target="../media/image27.jpg"/><Relationship Id="rId1" Type="http://schemas.openxmlformats.org/officeDocument/2006/relationships/slideLayout" Target="../slideLayouts/slideLayout2.xml"/><Relationship Id="rId2" Type="http://schemas.openxmlformats.org/officeDocument/2006/relationships/hyperlink" Target="https://www.youtube.com/watch?v=MLmJcV6Bm9U"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FZHUxlqs2Rw" TargetMode="External"/><Relationship Id="rId4" Type="http://schemas.openxmlformats.org/officeDocument/2006/relationships/image" Target="../media/image29.jpg"/><Relationship Id="rId5" Type="http://schemas.openxmlformats.org/officeDocument/2006/relationships/hyperlink" Target="https://www.youtube.com/watch?v=FZHUxIqs2Rw" TargetMode="External"/><Relationship Id="rId1" Type="http://schemas.openxmlformats.org/officeDocument/2006/relationships/slideLayout" Target="../slideLayouts/slideLayout2.xml"/><Relationship Id="rId2" Type="http://schemas.openxmlformats.org/officeDocument/2006/relationships/image" Target="../media/image2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hyperlink" Target="https://www.youtube.com/watch?v=O7X9AAeDCr4"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g"/><Relationship Id="rId3" Type="http://schemas.openxmlformats.org/officeDocument/2006/relationships/image" Target="../media/image3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watch?v=nEc-jfEqWWE" TargetMode="External"/><Relationship Id="rId4" Type="http://schemas.openxmlformats.org/officeDocument/2006/relationships/image" Target="../media/image34.jpg"/><Relationship Id="rId5" Type="http://schemas.openxmlformats.org/officeDocument/2006/relationships/image" Target="../media/image35.jpg"/><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jpg"/><Relationship Id="rId3" Type="http://schemas.openxmlformats.org/officeDocument/2006/relationships/image" Target="../media/image3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 Id="rId3" Type="http://schemas.openxmlformats.org/officeDocument/2006/relationships/hyperlink" Target="http://oiwi.tv/oiwitv/stolen-waters/"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 Id="rId3" Type="http://schemas.openxmlformats.org/officeDocument/2006/relationships/image" Target="../media/image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 Id="rId3"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hyperlink" Target="https://www.youtube.com/watch?v=qx44JMlkxyk"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youtube.com/watch?v=eEYs9wOUxsE" TargetMode="Externa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1376" y="10857"/>
            <a:ext cx="8662307" cy="1147954"/>
          </a:xfrm>
        </p:spPr>
        <p:txBody>
          <a:bodyPr>
            <a:normAutofit/>
          </a:bodyPr>
          <a:lstStyle/>
          <a:p>
            <a:r>
              <a:rPr lang="en-US" sz="3600" dirty="0" smtClean="0"/>
              <a:t>Unit #4 – Missionaries, Education, </a:t>
            </a:r>
            <a:r>
              <a:rPr lang="en-US" sz="3600" dirty="0" smtClean="0"/>
              <a:t>Industries</a:t>
            </a:r>
            <a:endParaRPr lang="en-US" sz="3600" dirty="0"/>
          </a:p>
        </p:txBody>
      </p:sp>
      <p:pic>
        <p:nvPicPr>
          <p:cNvPr id="5" name="Picture 4" descr="hawaiian-language-3.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6039" y="3356504"/>
            <a:ext cx="3177644" cy="2832100"/>
          </a:xfrm>
          <a:prstGeom prst="rect">
            <a:avLst/>
          </a:prstGeom>
        </p:spPr>
      </p:pic>
      <p:pic>
        <p:nvPicPr>
          <p:cNvPr id="6" name="Picture 5" descr="ur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646" y="3356504"/>
            <a:ext cx="2870200" cy="2832100"/>
          </a:xfrm>
          <a:prstGeom prst="rect">
            <a:avLst/>
          </a:prstGeom>
        </p:spPr>
      </p:pic>
      <p:sp>
        <p:nvSpPr>
          <p:cNvPr id="7" name="Subtitle 2"/>
          <p:cNvSpPr txBox="1">
            <a:spLocks/>
          </p:cNvSpPr>
          <p:nvPr/>
        </p:nvSpPr>
        <p:spPr>
          <a:xfrm>
            <a:off x="134607" y="814631"/>
            <a:ext cx="8726085" cy="224992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t>Part 1 - SLOs</a:t>
            </a:r>
          </a:p>
          <a:p>
            <a:pPr marL="514350" indent="-514350">
              <a:buFont typeface="+mj-lt"/>
              <a:buAutoNum type="arabicPeriod"/>
            </a:pPr>
            <a:r>
              <a:rPr lang="en-US" sz="2300" dirty="0" smtClean="0"/>
              <a:t>Describe traditional </a:t>
            </a:r>
            <a:r>
              <a:rPr lang="en-US" sz="2300" dirty="0" smtClean="0"/>
              <a:t>Hawaiian </a:t>
            </a:r>
            <a:r>
              <a:rPr lang="en-US" sz="2300" dirty="0" smtClean="0"/>
              <a:t>and missionary education in Hawaiʻi.</a:t>
            </a:r>
          </a:p>
          <a:p>
            <a:pPr marL="514350" indent="-514350">
              <a:buFont typeface="+mj-lt"/>
              <a:buAutoNum type="arabicPeriod"/>
            </a:pPr>
            <a:r>
              <a:rPr lang="en-US" sz="2300" dirty="0" smtClean="0"/>
              <a:t>Contrast traditional Hawaiian with contemporary </a:t>
            </a:r>
            <a:r>
              <a:rPr lang="en-US" sz="2300" dirty="0"/>
              <a:t>natural resource management </a:t>
            </a:r>
            <a:r>
              <a:rPr lang="en-US" sz="2300" dirty="0" smtClean="0"/>
              <a:t>systems.</a:t>
            </a:r>
          </a:p>
          <a:p>
            <a:pPr marL="514350" indent="-514350">
              <a:buFont typeface="+mj-lt"/>
              <a:buAutoNum type="arabicPeriod"/>
            </a:pPr>
            <a:r>
              <a:rPr lang="en-US" sz="2300" dirty="0" smtClean="0"/>
              <a:t>Describe dakine Pidgin.</a:t>
            </a:r>
          </a:p>
          <a:p>
            <a:pPr marL="514350" indent="-514350">
              <a:buFont typeface="+mj-lt"/>
              <a:buAutoNum type="arabicPeriod"/>
            </a:pPr>
            <a:endParaRPr lang="en-US" sz="2300" dirty="0" smtClean="0"/>
          </a:p>
        </p:txBody>
      </p:sp>
      <p:pic>
        <p:nvPicPr>
          <p:cNvPr id="8" name="Picture 7" descr="Herb-Kane_Kaahumanu.jpg"/>
          <p:cNvPicPr>
            <a:picLocks noChangeAspect="1"/>
          </p:cNvPicPr>
          <p:nvPr/>
        </p:nvPicPr>
        <p:blipFill rotWithShape="1">
          <a:blip r:embed="rId4">
            <a:extLst>
              <a:ext uri="{28A0092B-C50C-407E-A947-70E740481C1C}">
                <a14:useLocalDpi xmlns:a14="http://schemas.microsoft.com/office/drawing/2010/main" val="0"/>
              </a:ext>
            </a:extLst>
          </a:blip>
          <a:srcRect l="15246" t="12963" r="21189" b="14957"/>
          <a:stretch/>
        </p:blipFill>
        <p:spPr>
          <a:xfrm>
            <a:off x="3347770" y="3300697"/>
            <a:ext cx="2294345" cy="2887907"/>
          </a:xfrm>
          <a:prstGeom prst="rect">
            <a:avLst/>
          </a:prstGeom>
        </p:spPr>
      </p:pic>
      <p:sp>
        <p:nvSpPr>
          <p:cNvPr id="9" name="TextBox 8"/>
          <p:cNvSpPr txBox="1"/>
          <p:nvPr/>
        </p:nvSpPr>
        <p:spPr>
          <a:xfrm>
            <a:off x="2967893" y="6327782"/>
            <a:ext cx="3059723" cy="400110"/>
          </a:xfrm>
          <a:prstGeom prst="rect">
            <a:avLst/>
          </a:prstGeom>
          <a:noFill/>
        </p:spPr>
        <p:txBody>
          <a:bodyPr wrap="square" rtlCol="0">
            <a:spAutoFit/>
          </a:bodyPr>
          <a:lstStyle/>
          <a:p>
            <a:pPr algn="ctr"/>
            <a:r>
              <a:rPr lang="en-US" sz="2000" dirty="0" err="1" smtClean="0"/>
              <a:t>Ka’ahumanu</a:t>
            </a:r>
            <a:r>
              <a:rPr lang="en-US" sz="2000" dirty="0" smtClean="0"/>
              <a:t> by Herb Kane</a:t>
            </a:r>
            <a:endParaRPr lang="en-US" sz="2000" dirty="0"/>
          </a:p>
        </p:txBody>
      </p:sp>
    </p:spTree>
    <p:extLst>
      <p:ext uri="{BB962C8B-B14F-4D97-AF65-F5344CB8AC3E}">
        <p14:creationId xmlns:p14="http://schemas.microsoft.com/office/powerpoint/2010/main" val="5477060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186" y="90094"/>
            <a:ext cx="8229600" cy="810918"/>
          </a:xfrm>
        </p:spPr>
        <p:txBody>
          <a:bodyPr>
            <a:normAutofit/>
          </a:bodyPr>
          <a:lstStyle/>
          <a:p>
            <a:r>
              <a:rPr lang="en-US" sz="3600" dirty="0" smtClean="0"/>
              <a:t>Nā </a:t>
            </a:r>
            <a:r>
              <a:rPr lang="en-US" sz="3600" dirty="0" err="1" smtClean="0"/>
              <a:t>Nowela</a:t>
            </a:r>
            <a:r>
              <a:rPr lang="en-US" sz="3600" dirty="0" smtClean="0"/>
              <a:t> Example from 8/27/15 (30 sec)</a:t>
            </a:r>
            <a:endParaRPr lang="en-US" sz="3600" dirty="0"/>
          </a:p>
        </p:txBody>
      </p:sp>
      <p:pic>
        <p:nvPicPr>
          <p:cNvPr id="4" name="Picture 3" descr="Screen Shot 2015-10-19 at 11.17.06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776662"/>
            <a:ext cx="8115300" cy="5524500"/>
          </a:xfrm>
          <a:prstGeom prst="rect">
            <a:avLst/>
          </a:prstGeom>
        </p:spPr>
      </p:pic>
      <p:sp>
        <p:nvSpPr>
          <p:cNvPr id="5" name="Rectangle 4"/>
          <p:cNvSpPr/>
          <p:nvPr/>
        </p:nvSpPr>
        <p:spPr>
          <a:xfrm>
            <a:off x="457200" y="5052545"/>
            <a:ext cx="8305586" cy="1384995"/>
          </a:xfrm>
          <a:prstGeom prst="rect">
            <a:avLst/>
          </a:prstGeom>
        </p:spPr>
        <p:txBody>
          <a:bodyPr wrap="square">
            <a:spAutoFit/>
          </a:bodyPr>
          <a:lstStyle/>
          <a:p>
            <a:pPr algn="ctr"/>
            <a:r>
              <a:rPr lang="en-US" sz="2800" dirty="0">
                <a:hlinkClick r:id="rId3"/>
              </a:rPr>
              <a:t>https://my.kaymbu.com/moments/video/</a:t>
            </a:r>
            <a:r>
              <a:rPr lang="en-US" sz="2800" dirty="0" smtClean="0">
                <a:hlinkClick r:id="rId3"/>
              </a:rPr>
              <a:t>55df8721ec83000300000ca1</a:t>
            </a:r>
            <a:endParaRPr lang="en-US" sz="2800" dirty="0" smtClean="0"/>
          </a:p>
          <a:p>
            <a:endParaRPr lang="en-US" sz="2800" dirty="0"/>
          </a:p>
        </p:txBody>
      </p:sp>
    </p:spTree>
    <p:extLst>
      <p:ext uri="{BB962C8B-B14F-4D97-AF65-F5344CB8AC3E}">
        <p14:creationId xmlns:p14="http://schemas.microsoft.com/office/powerpoint/2010/main" val="3095380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077"/>
            <a:ext cx="8229600" cy="731593"/>
          </a:xfrm>
        </p:spPr>
        <p:txBody>
          <a:bodyPr>
            <a:normAutofit/>
          </a:bodyPr>
          <a:lstStyle/>
          <a:p>
            <a:r>
              <a:rPr lang="en-US" sz="3200" dirty="0" smtClean="0"/>
              <a:t>Missionary Teachings Brought Changes</a:t>
            </a:r>
            <a:endParaRPr lang="en-US" sz="3200" dirty="0"/>
          </a:p>
        </p:txBody>
      </p:sp>
      <p:sp>
        <p:nvSpPr>
          <p:cNvPr id="4" name="TextBox 3"/>
          <p:cNvSpPr txBox="1"/>
          <p:nvPr/>
        </p:nvSpPr>
        <p:spPr>
          <a:xfrm>
            <a:off x="338017" y="813005"/>
            <a:ext cx="4474307" cy="4154983"/>
          </a:xfrm>
          <a:prstGeom prst="rect">
            <a:avLst/>
          </a:prstGeom>
          <a:noFill/>
        </p:spPr>
        <p:txBody>
          <a:bodyPr wrap="square" rtlCol="0">
            <a:spAutoFit/>
          </a:bodyPr>
          <a:lstStyle/>
          <a:p>
            <a:pPr marL="457200" indent="-457200">
              <a:buFont typeface="Arial"/>
              <a:buChar char="•"/>
            </a:pPr>
            <a:r>
              <a:rPr lang="en-US" sz="2400" dirty="0" smtClean="0"/>
              <a:t>Educational changes reflect political changes</a:t>
            </a:r>
          </a:p>
          <a:p>
            <a:pPr marL="457200" indent="-457200">
              <a:buFont typeface="Arial"/>
              <a:buChar char="•"/>
            </a:pPr>
            <a:r>
              <a:rPr lang="en-US" sz="2400" dirty="0" smtClean="0"/>
              <a:t>From family focus to formally trained teachers</a:t>
            </a:r>
          </a:p>
          <a:p>
            <a:pPr marL="457200" indent="-457200">
              <a:buFont typeface="Arial"/>
              <a:buChar char="•"/>
            </a:pPr>
            <a:r>
              <a:rPr lang="en-US" sz="2400" dirty="0" smtClean="0"/>
              <a:t>Drive to document traditions before it dies.</a:t>
            </a:r>
          </a:p>
          <a:p>
            <a:pPr marL="457200" indent="-457200">
              <a:buFont typeface="Arial"/>
              <a:buChar char="•"/>
            </a:pPr>
            <a:r>
              <a:rPr lang="en-US" sz="2400" dirty="0" smtClean="0"/>
              <a:t>The Constitution of 1840 - absolute to constitutional monarchy</a:t>
            </a:r>
          </a:p>
          <a:p>
            <a:pPr marL="457200" indent="-457200">
              <a:buFont typeface="Arial"/>
              <a:buChar char="•"/>
            </a:pPr>
            <a:r>
              <a:rPr lang="en-US" sz="2400" dirty="0" smtClean="0"/>
              <a:t>Foreign missionaries gained political influence</a:t>
            </a:r>
          </a:p>
        </p:txBody>
      </p:sp>
      <p:pic>
        <p:nvPicPr>
          <p:cNvPr id="5" name="Picture 4" descr="Kamehameha_School_for_Girls_sewing_class,_late_1890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5538" y="770670"/>
            <a:ext cx="3809999" cy="2750819"/>
          </a:xfrm>
          <a:prstGeom prst="rect">
            <a:avLst/>
          </a:prstGeom>
        </p:spPr>
      </p:pic>
      <p:sp>
        <p:nvSpPr>
          <p:cNvPr id="6" name="TextBox 5"/>
          <p:cNvSpPr txBox="1"/>
          <p:nvPr/>
        </p:nvSpPr>
        <p:spPr>
          <a:xfrm>
            <a:off x="4318001" y="3528637"/>
            <a:ext cx="4718538" cy="400110"/>
          </a:xfrm>
          <a:prstGeom prst="rect">
            <a:avLst/>
          </a:prstGeom>
          <a:noFill/>
        </p:spPr>
        <p:txBody>
          <a:bodyPr wrap="square" rtlCol="0">
            <a:spAutoFit/>
          </a:bodyPr>
          <a:lstStyle/>
          <a:p>
            <a:pPr algn="ctr"/>
            <a:r>
              <a:rPr lang="en-US" sz="2000" dirty="0" smtClean="0"/>
              <a:t>Kamehameha School for Girls in the 1890s</a:t>
            </a:r>
            <a:endParaRPr lang="en-US" sz="2000" dirty="0"/>
          </a:p>
        </p:txBody>
      </p:sp>
      <p:pic>
        <p:nvPicPr>
          <p:cNvPr id="7" name="Picture 6" descr="hale-pai-worker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7215" y="3928747"/>
            <a:ext cx="3086631" cy="2366417"/>
          </a:xfrm>
          <a:prstGeom prst="rect">
            <a:avLst/>
          </a:prstGeom>
        </p:spPr>
      </p:pic>
      <p:sp>
        <p:nvSpPr>
          <p:cNvPr id="8" name="TextBox 7"/>
          <p:cNvSpPr txBox="1"/>
          <p:nvPr/>
        </p:nvSpPr>
        <p:spPr>
          <a:xfrm>
            <a:off x="338017" y="5759491"/>
            <a:ext cx="4718538" cy="400110"/>
          </a:xfrm>
          <a:prstGeom prst="rect">
            <a:avLst/>
          </a:prstGeom>
          <a:noFill/>
        </p:spPr>
        <p:txBody>
          <a:bodyPr wrap="square" rtlCol="0">
            <a:spAutoFit/>
          </a:bodyPr>
          <a:lstStyle/>
          <a:p>
            <a:pPr algn="ctr"/>
            <a:r>
              <a:rPr lang="en-US" sz="2000" dirty="0" smtClean="0"/>
              <a:t>Kamehameha School for Boys in the 1890s</a:t>
            </a:r>
            <a:endParaRPr lang="en-US" sz="2000" dirty="0"/>
          </a:p>
        </p:txBody>
      </p:sp>
    </p:spTree>
    <p:extLst>
      <p:ext uri="{BB962C8B-B14F-4D97-AF65-F5344CB8AC3E}">
        <p14:creationId xmlns:p14="http://schemas.microsoft.com/office/powerpoint/2010/main" val="14888988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85299"/>
            <a:ext cx="8229600" cy="479547"/>
          </a:xfrm>
        </p:spPr>
        <p:txBody>
          <a:bodyPr>
            <a:normAutofit fontScale="90000"/>
          </a:bodyPr>
          <a:lstStyle/>
          <a:p>
            <a:r>
              <a:rPr lang="en-US" sz="3200" dirty="0"/>
              <a:t>The establishment of The Kamehameha Schools </a:t>
            </a:r>
            <a:r>
              <a:rPr lang="en-US" sz="3200" dirty="0" smtClean="0"/>
              <a:t/>
            </a:r>
            <a:br>
              <a:rPr lang="en-US" sz="3200" dirty="0" smtClean="0"/>
            </a:br>
            <a:r>
              <a:rPr lang="en-US" sz="3200" dirty="0"/>
              <a:t/>
            </a:r>
            <a:br>
              <a:rPr lang="en-US" sz="3200" dirty="0"/>
            </a:br>
            <a:endParaRPr lang="en-US" sz="3200" dirty="0"/>
          </a:p>
        </p:txBody>
      </p:sp>
      <p:sp>
        <p:nvSpPr>
          <p:cNvPr id="4" name="TextBox 3"/>
          <p:cNvSpPr txBox="1"/>
          <p:nvPr/>
        </p:nvSpPr>
        <p:spPr>
          <a:xfrm>
            <a:off x="4425462" y="4405924"/>
            <a:ext cx="4378569" cy="1938992"/>
          </a:xfrm>
          <a:prstGeom prst="rect">
            <a:avLst/>
          </a:prstGeom>
          <a:noFill/>
        </p:spPr>
        <p:txBody>
          <a:bodyPr wrap="square" rtlCol="0">
            <a:spAutoFit/>
          </a:bodyPr>
          <a:lstStyle/>
          <a:p>
            <a:pPr marL="342900" indent="-342900">
              <a:buFont typeface="Arial"/>
              <a:buChar char="•"/>
            </a:pPr>
            <a:r>
              <a:rPr lang="en-US" sz="2400" dirty="0" smtClean="0"/>
              <a:t>Founded by Princess Bernice Pauahi Bishop (1831 – 1884)</a:t>
            </a:r>
          </a:p>
          <a:p>
            <a:pPr marL="342900" indent="-342900">
              <a:buFont typeface="Arial"/>
              <a:buChar char="•"/>
            </a:pPr>
            <a:r>
              <a:rPr lang="en-US" sz="2400" dirty="0" smtClean="0"/>
              <a:t>Dedicated 375, 000 acres of ancestral land for the education of Hawaiians </a:t>
            </a:r>
            <a:endParaRPr lang="en-US" sz="2400" dirty="0"/>
          </a:p>
        </p:txBody>
      </p:sp>
      <p:pic>
        <p:nvPicPr>
          <p:cNvPr id="5" name="Picture 4" descr="kuokoa_6_2_1894_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9005" y="686449"/>
            <a:ext cx="3929226" cy="5513531"/>
          </a:xfrm>
          <a:prstGeom prst="rect">
            <a:avLst/>
          </a:prstGeom>
        </p:spPr>
      </p:pic>
      <p:pic>
        <p:nvPicPr>
          <p:cNvPr id="6" name="Picture 5" descr="Bernice_Pauahi_Bishop,_photograph_by_Menzies_Dickson_(PP-96-1-007).jpg"/>
          <p:cNvPicPr>
            <a:picLocks noChangeAspect="1"/>
          </p:cNvPicPr>
          <p:nvPr/>
        </p:nvPicPr>
        <p:blipFill rotWithShape="1">
          <a:blip r:embed="rId3">
            <a:extLst>
              <a:ext uri="{28A0092B-C50C-407E-A947-70E740481C1C}">
                <a14:useLocalDpi xmlns:a14="http://schemas.microsoft.com/office/drawing/2010/main" val="0"/>
              </a:ext>
            </a:extLst>
          </a:blip>
          <a:srcRect l="11077" t="19089" r="15308" b="12536"/>
          <a:stretch/>
        </p:blipFill>
        <p:spPr>
          <a:xfrm>
            <a:off x="5285153" y="891603"/>
            <a:ext cx="2427476" cy="3348243"/>
          </a:xfrm>
          <a:prstGeom prst="rect">
            <a:avLst/>
          </a:prstGeom>
        </p:spPr>
      </p:pic>
      <p:sp>
        <p:nvSpPr>
          <p:cNvPr id="7" name="TextBox 6"/>
          <p:cNvSpPr txBox="1"/>
          <p:nvPr/>
        </p:nvSpPr>
        <p:spPr>
          <a:xfrm>
            <a:off x="1269999" y="6196498"/>
            <a:ext cx="2071077" cy="400110"/>
          </a:xfrm>
          <a:prstGeom prst="rect">
            <a:avLst/>
          </a:prstGeom>
          <a:noFill/>
        </p:spPr>
        <p:txBody>
          <a:bodyPr wrap="square" rtlCol="0">
            <a:spAutoFit/>
          </a:bodyPr>
          <a:lstStyle/>
          <a:p>
            <a:pPr algn="ctr"/>
            <a:r>
              <a:rPr lang="en-US" sz="2000" i="1" dirty="0" err="1" smtClean="0"/>
              <a:t>Kuokoa</a:t>
            </a:r>
            <a:r>
              <a:rPr lang="en-US" sz="2000" dirty="0" smtClean="0"/>
              <a:t> 6.02.1894</a:t>
            </a:r>
            <a:endParaRPr lang="en-US" sz="2000" i="1" dirty="0"/>
          </a:p>
        </p:txBody>
      </p:sp>
    </p:spTree>
    <p:extLst>
      <p:ext uri="{BB962C8B-B14F-4D97-AF65-F5344CB8AC3E}">
        <p14:creationId xmlns:p14="http://schemas.microsoft.com/office/powerpoint/2010/main" val="1899915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438"/>
            <a:ext cx="8229600" cy="926977"/>
          </a:xfrm>
        </p:spPr>
        <p:txBody>
          <a:bodyPr>
            <a:normAutofit/>
          </a:bodyPr>
          <a:lstStyle/>
          <a:p>
            <a:r>
              <a:rPr lang="en-US" sz="2800" dirty="0" smtClean="0"/>
              <a:t>Kamehameha School for Boys 1887 at Bishop Hall</a:t>
            </a:r>
            <a:endParaRPr lang="en-US" sz="2800" dirty="0"/>
          </a:p>
        </p:txBody>
      </p:sp>
      <p:pic>
        <p:nvPicPr>
          <p:cNvPr id="7" name="Picture 6" descr="Bishop-Hall-old-campus-2.jpg"/>
          <p:cNvPicPr>
            <a:picLocks noChangeAspect="1"/>
          </p:cNvPicPr>
          <p:nvPr/>
        </p:nvPicPr>
        <p:blipFill rotWithShape="1">
          <a:blip r:embed="rId2">
            <a:extLst>
              <a:ext uri="{28A0092B-C50C-407E-A947-70E740481C1C}">
                <a14:useLocalDpi xmlns:a14="http://schemas.microsoft.com/office/drawing/2010/main" val="0"/>
              </a:ext>
            </a:extLst>
          </a:blip>
          <a:srcRect l="11099" r="16814" b="6963"/>
          <a:stretch/>
        </p:blipFill>
        <p:spPr>
          <a:xfrm>
            <a:off x="5482493" y="752232"/>
            <a:ext cx="3204307" cy="2682143"/>
          </a:xfrm>
          <a:prstGeom prst="rect">
            <a:avLst/>
          </a:prstGeom>
        </p:spPr>
      </p:pic>
      <p:sp>
        <p:nvSpPr>
          <p:cNvPr id="9" name="Rectangle 8"/>
          <p:cNvSpPr/>
          <p:nvPr/>
        </p:nvSpPr>
        <p:spPr>
          <a:xfrm>
            <a:off x="574432" y="4230137"/>
            <a:ext cx="4700953" cy="2554545"/>
          </a:xfrm>
          <a:prstGeom prst="rect">
            <a:avLst/>
          </a:prstGeom>
        </p:spPr>
        <p:txBody>
          <a:bodyPr wrap="square">
            <a:spAutoFit/>
          </a:bodyPr>
          <a:lstStyle/>
          <a:p>
            <a:r>
              <a:rPr lang="en-US" sz="2000" i="1" dirty="0" smtClean="0"/>
              <a:t>Legacy of a Princess at </a:t>
            </a:r>
            <a:r>
              <a:rPr lang="en-US" sz="2000" dirty="0" smtClean="0">
                <a:hlinkClick r:id="rId3"/>
              </a:rPr>
              <a:t>http</a:t>
            </a:r>
            <a:r>
              <a:rPr lang="en-US" sz="2000" dirty="0">
                <a:hlinkClick r:id="rId3"/>
              </a:rPr>
              <a:t>://www.ksbe.edu/about_us/about_kamehameha_schools/video_the_legacy_of_a_princess</a:t>
            </a:r>
            <a:r>
              <a:rPr lang="en-US" sz="2000" dirty="0" smtClean="0">
                <a:hlinkClick r:id="rId3"/>
              </a:rPr>
              <a:t>/</a:t>
            </a:r>
            <a:endParaRPr lang="en-US" sz="2000" dirty="0" smtClean="0"/>
          </a:p>
          <a:p>
            <a:r>
              <a:rPr lang="en-US" sz="2000" i="1" dirty="0" smtClean="0"/>
              <a:t>Charles Reed Bishop: Hawai’i’s First Banker</a:t>
            </a:r>
          </a:p>
          <a:p>
            <a:r>
              <a:rPr lang="en-US" sz="2000" dirty="0" smtClean="0"/>
              <a:t> </a:t>
            </a:r>
            <a:r>
              <a:rPr lang="en-US" sz="2000" dirty="0"/>
              <a:t>https://</a:t>
            </a:r>
            <a:r>
              <a:rPr lang="en-US" sz="2000" dirty="0" err="1"/>
              <a:t>www.fhb.com</a:t>
            </a:r>
            <a:r>
              <a:rPr lang="en-US" sz="2000" dirty="0"/>
              <a:t>/en/inside-fhb/our-rich-history/</a:t>
            </a:r>
            <a:r>
              <a:rPr lang="en-US" sz="2000" dirty="0" err="1"/>
              <a:t>charles</a:t>
            </a:r>
            <a:r>
              <a:rPr lang="en-US" sz="2000" dirty="0"/>
              <a:t>-reed-bishop-</a:t>
            </a:r>
            <a:r>
              <a:rPr lang="en-US" sz="2000" dirty="0" err="1"/>
              <a:t>hawaiis</a:t>
            </a:r>
            <a:r>
              <a:rPr lang="en-US" sz="2000" dirty="0"/>
              <a:t>-first-banker/</a:t>
            </a:r>
          </a:p>
        </p:txBody>
      </p:sp>
      <p:sp>
        <p:nvSpPr>
          <p:cNvPr id="11" name="Rectangle 10"/>
          <p:cNvSpPr/>
          <p:nvPr/>
        </p:nvSpPr>
        <p:spPr>
          <a:xfrm>
            <a:off x="703385" y="762002"/>
            <a:ext cx="4572000" cy="3477875"/>
          </a:xfrm>
          <a:prstGeom prst="rect">
            <a:avLst/>
          </a:prstGeom>
        </p:spPr>
        <p:txBody>
          <a:bodyPr>
            <a:spAutoFit/>
          </a:bodyPr>
          <a:lstStyle/>
          <a:p>
            <a:r>
              <a:rPr lang="en-US" sz="2000" dirty="0"/>
              <a:t>Thirteenth. I give, devise and bequeath all of the rest, residue and remainder of my estate real and personal, wherever situated unto the trustees below named, their heirs and assigns forever, to hold upon the following trusts, namely: to erect and maintain in the Hawaiian Islands two schools, each for boarding and day scholars, one for boys and one for girls, to be known as, and called the Kamehameha </a:t>
            </a:r>
            <a:r>
              <a:rPr lang="en-US" sz="2000" dirty="0" smtClean="0"/>
              <a:t>Schools (Bernice Pauahi Bishop)</a:t>
            </a:r>
            <a:endParaRPr lang="en-US" sz="2000" dirty="0"/>
          </a:p>
        </p:txBody>
      </p:sp>
      <p:pic>
        <p:nvPicPr>
          <p:cNvPr id="12" name="Picture 11" descr="Screen Shot 2015-10-12 at 11.12.55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2569" y="3958010"/>
            <a:ext cx="2355059" cy="1444436"/>
          </a:xfrm>
          <a:prstGeom prst="rect">
            <a:avLst/>
          </a:prstGeom>
        </p:spPr>
      </p:pic>
      <p:pic>
        <p:nvPicPr>
          <p:cNvPr id="13" name="Picture 12" descr="Charles_Reed_Bishop_(PP-96-1-006).jpg"/>
          <p:cNvPicPr>
            <a:picLocks noChangeAspect="1"/>
          </p:cNvPicPr>
          <p:nvPr/>
        </p:nvPicPr>
        <p:blipFill rotWithShape="1">
          <a:blip r:embed="rId5">
            <a:extLst>
              <a:ext uri="{28A0092B-C50C-407E-A947-70E740481C1C}">
                <a14:useLocalDpi xmlns:a14="http://schemas.microsoft.com/office/drawing/2010/main" val="0"/>
              </a:ext>
            </a:extLst>
          </a:blip>
          <a:srcRect l="10225" t="16560" r="10238" b="24858"/>
          <a:stretch/>
        </p:blipFill>
        <p:spPr>
          <a:xfrm>
            <a:off x="7151077" y="3541841"/>
            <a:ext cx="1732330" cy="1880978"/>
          </a:xfrm>
          <a:prstGeom prst="rect">
            <a:avLst/>
          </a:prstGeom>
        </p:spPr>
      </p:pic>
      <p:sp>
        <p:nvSpPr>
          <p:cNvPr id="14" name="TextBox 13"/>
          <p:cNvSpPr txBox="1"/>
          <p:nvPr/>
        </p:nvSpPr>
        <p:spPr>
          <a:xfrm>
            <a:off x="5482493" y="5666153"/>
            <a:ext cx="3661507" cy="1015663"/>
          </a:xfrm>
          <a:prstGeom prst="rect">
            <a:avLst/>
          </a:prstGeom>
          <a:noFill/>
        </p:spPr>
        <p:txBody>
          <a:bodyPr wrap="square" rtlCol="0">
            <a:spAutoFit/>
          </a:bodyPr>
          <a:lstStyle/>
          <a:p>
            <a:r>
              <a:rPr lang="en-US" sz="2000" dirty="0" smtClean="0"/>
              <a:t>Charles R. Bishop – established First Hawaiian Bank, husband of Pauahi, executed her Will</a:t>
            </a:r>
            <a:endParaRPr lang="en-US" sz="2000" dirty="0"/>
          </a:p>
        </p:txBody>
      </p:sp>
    </p:spTree>
    <p:extLst>
      <p:ext uri="{BB962C8B-B14F-4D97-AF65-F5344CB8AC3E}">
        <p14:creationId xmlns:p14="http://schemas.microsoft.com/office/powerpoint/2010/main" val="9054035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08554"/>
            <a:ext cx="9053090" cy="1175960"/>
          </a:xfrm>
        </p:spPr>
        <p:txBody>
          <a:bodyPr>
            <a:normAutofit/>
          </a:bodyPr>
          <a:lstStyle/>
          <a:p>
            <a:r>
              <a:rPr lang="en-US" sz="3200" dirty="0" smtClean="0"/>
              <a:t>Part 2</a:t>
            </a:r>
            <a:r>
              <a:rPr lang="en-US" sz="3200" dirty="0"/>
              <a:t> </a:t>
            </a:r>
            <a:r>
              <a:rPr lang="en-US" sz="3200" dirty="0" smtClean="0"/>
              <a:t> - </a:t>
            </a:r>
            <a:r>
              <a:rPr lang="en-US" sz="3200" dirty="0" err="1" smtClean="0"/>
              <a:t>Hawaiʻi’s</a:t>
            </a:r>
            <a:r>
              <a:rPr lang="en-US" sz="3200" dirty="0" smtClean="0"/>
              <a:t> </a:t>
            </a:r>
            <a:r>
              <a:rPr lang="en-US" sz="3100" dirty="0" smtClean="0"/>
              <a:t>Changing </a:t>
            </a:r>
            <a:r>
              <a:rPr lang="en-US" sz="3100" dirty="0" smtClean="0"/>
              <a:t>Economies</a:t>
            </a:r>
            <a:r>
              <a:rPr lang="en-US" sz="3100" dirty="0"/>
              <a:t/>
            </a:r>
            <a:br>
              <a:rPr lang="en-US" sz="3100" dirty="0"/>
            </a:br>
            <a:r>
              <a:rPr lang="en-US" sz="3100" dirty="0" smtClean="0"/>
              <a:t>From </a:t>
            </a:r>
            <a:r>
              <a:rPr lang="en-US" sz="3100" dirty="0" smtClean="0"/>
              <a:t>Native to </a:t>
            </a:r>
            <a:r>
              <a:rPr lang="en-US" sz="3100" dirty="0" smtClean="0"/>
              <a:t>Foreign Control</a:t>
            </a:r>
            <a:endParaRPr lang="en-US" sz="3100" dirty="0"/>
          </a:p>
        </p:txBody>
      </p:sp>
      <p:sp>
        <p:nvSpPr>
          <p:cNvPr id="3" name="Subtitle 2"/>
          <p:cNvSpPr>
            <a:spLocks noGrp="1"/>
          </p:cNvSpPr>
          <p:nvPr>
            <p:ph type="subTitle" idx="1"/>
          </p:nvPr>
        </p:nvSpPr>
        <p:spPr>
          <a:xfrm>
            <a:off x="151972" y="1284514"/>
            <a:ext cx="8901118" cy="2029989"/>
          </a:xfrm>
        </p:spPr>
        <p:txBody>
          <a:bodyPr>
            <a:noAutofit/>
          </a:bodyPr>
          <a:lstStyle/>
          <a:p>
            <a:pPr algn="l"/>
            <a:r>
              <a:rPr lang="en-US" sz="3000" dirty="0" smtClean="0"/>
              <a:t>How did Hawaiians traditionally manage the natural resources (economics)?</a:t>
            </a:r>
          </a:p>
          <a:p>
            <a:pPr algn="l"/>
            <a:r>
              <a:rPr lang="en-US" sz="3000" dirty="0" smtClean="0"/>
              <a:t>How did land ownership drastically changed in Hawai’i</a:t>
            </a:r>
            <a:r>
              <a:rPr lang="en-US" sz="3000" dirty="0" smtClean="0"/>
              <a:t>?</a:t>
            </a:r>
            <a:endParaRPr lang="en-US" sz="3000" dirty="0" smtClean="0"/>
          </a:p>
        </p:txBody>
      </p:sp>
      <p:pic>
        <p:nvPicPr>
          <p:cNvPr id="4" name="Picture 3"/>
          <p:cNvPicPr>
            <a:picLocks noChangeAspect="1"/>
          </p:cNvPicPr>
          <p:nvPr/>
        </p:nvPicPr>
        <p:blipFill rotWithShape="1">
          <a:blip r:embed="rId2"/>
          <a:srcRect l="16150" t="7987" r="13908"/>
          <a:stretch/>
        </p:blipFill>
        <p:spPr>
          <a:xfrm>
            <a:off x="151972" y="3678896"/>
            <a:ext cx="4232066" cy="3067331"/>
          </a:xfrm>
          <a:prstGeom prst="rect">
            <a:avLst/>
          </a:prstGeom>
        </p:spPr>
      </p:pic>
      <p:pic>
        <p:nvPicPr>
          <p:cNvPr id="5" name="Picture 4" descr="ourhistory.jpg"/>
          <p:cNvPicPr>
            <a:picLocks noChangeAspect="1"/>
          </p:cNvPicPr>
          <p:nvPr/>
        </p:nvPicPr>
        <p:blipFill rotWithShape="1">
          <a:blip r:embed="rId3">
            <a:extLst>
              <a:ext uri="{28A0092B-C50C-407E-A947-70E740481C1C}">
                <a14:useLocalDpi xmlns:a14="http://schemas.microsoft.com/office/drawing/2010/main" val="0"/>
              </a:ext>
            </a:extLst>
          </a:blip>
          <a:srcRect t="4771" r="6690"/>
          <a:stretch/>
        </p:blipFill>
        <p:spPr>
          <a:xfrm>
            <a:off x="4617265" y="3771527"/>
            <a:ext cx="4289615" cy="2882071"/>
          </a:xfrm>
          <a:prstGeom prst="rect">
            <a:avLst/>
          </a:prstGeom>
        </p:spPr>
      </p:pic>
      <p:sp>
        <p:nvSpPr>
          <p:cNvPr id="6" name="TextBox 5"/>
          <p:cNvSpPr txBox="1"/>
          <p:nvPr/>
        </p:nvSpPr>
        <p:spPr>
          <a:xfrm>
            <a:off x="370115" y="3948555"/>
            <a:ext cx="3689664" cy="461665"/>
          </a:xfrm>
          <a:prstGeom prst="rect">
            <a:avLst/>
          </a:prstGeom>
          <a:noFill/>
        </p:spPr>
        <p:txBody>
          <a:bodyPr wrap="square" rtlCol="0">
            <a:spAutoFit/>
          </a:bodyPr>
          <a:lstStyle/>
          <a:p>
            <a:pPr algn="ctr"/>
            <a:r>
              <a:rPr lang="en-US" sz="2400" dirty="0" smtClean="0">
                <a:solidFill>
                  <a:schemeClr val="bg1"/>
                </a:solidFill>
              </a:rPr>
              <a:t>Whaling in </a:t>
            </a:r>
            <a:r>
              <a:rPr lang="en-US" sz="2400" dirty="0" err="1" smtClean="0">
                <a:solidFill>
                  <a:schemeClr val="bg1"/>
                </a:solidFill>
              </a:rPr>
              <a:t>Lahaina</a:t>
            </a:r>
            <a:r>
              <a:rPr lang="en-US" sz="2400" dirty="0" smtClean="0">
                <a:solidFill>
                  <a:schemeClr val="bg1"/>
                </a:solidFill>
              </a:rPr>
              <a:t>, Maui</a:t>
            </a:r>
            <a:endParaRPr lang="en-US" sz="2400" dirty="0">
              <a:solidFill>
                <a:schemeClr val="bg1"/>
              </a:solidFill>
            </a:endParaRPr>
          </a:p>
        </p:txBody>
      </p:sp>
      <p:sp>
        <p:nvSpPr>
          <p:cNvPr id="7" name="TextBox 6"/>
          <p:cNvSpPr txBox="1"/>
          <p:nvPr/>
        </p:nvSpPr>
        <p:spPr>
          <a:xfrm>
            <a:off x="4807565" y="3979333"/>
            <a:ext cx="3909017" cy="400110"/>
          </a:xfrm>
          <a:prstGeom prst="rect">
            <a:avLst/>
          </a:prstGeom>
          <a:solidFill>
            <a:schemeClr val="tx1"/>
          </a:solidFill>
        </p:spPr>
        <p:txBody>
          <a:bodyPr wrap="square" rtlCol="0">
            <a:spAutoFit/>
          </a:bodyPr>
          <a:lstStyle/>
          <a:p>
            <a:pPr algn="ctr"/>
            <a:r>
              <a:rPr lang="en-US" sz="2000" dirty="0" smtClean="0">
                <a:solidFill>
                  <a:srgbClr val="000000"/>
                </a:solidFill>
              </a:rPr>
              <a:t>Sugar Industry in </a:t>
            </a:r>
            <a:r>
              <a:rPr lang="en-US" sz="2000" dirty="0" err="1" smtClean="0">
                <a:solidFill>
                  <a:srgbClr val="000000"/>
                </a:solidFill>
              </a:rPr>
              <a:t>Makawao</a:t>
            </a:r>
            <a:r>
              <a:rPr lang="en-US" sz="2000" dirty="0" smtClean="0">
                <a:solidFill>
                  <a:srgbClr val="000000"/>
                </a:solidFill>
              </a:rPr>
              <a:t>, Maui </a:t>
            </a:r>
            <a:endParaRPr lang="en-US" sz="2000" dirty="0">
              <a:solidFill>
                <a:srgbClr val="000000"/>
              </a:solidFill>
            </a:endParaRPr>
          </a:p>
        </p:txBody>
      </p:sp>
    </p:spTree>
    <p:extLst>
      <p:ext uri="{BB962C8B-B14F-4D97-AF65-F5344CB8AC3E}">
        <p14:creationId xmlns:p14="http://schemas.microsoft.com/office/powerpoint/2010/main" val="739075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4277"/>
            <a:ext cx="9144000" cy="1143000"/>
          </a:xfrm>
        </p:spPr>
        <p:txBody>
          <a:bodyPr>
            <a:noAutofit/>
          </a:bodyPr>
          <a:lstStyle/>
          <a:p>
            <a:r>
              <a:rPr lang="en-US" sz="3400" dirty="0" smtClean="0"/>
              <a:t>Traditional Economic System of Hawai’i </a:t>
            </a:r>
            <a:br>
              <a:rPr lang="en-US" sz="3400" dirty="0" smtClean="0"/>
            </a:br>
            <a:r>
              <a:rPr lang="en-US" sz="3400" dirty="0" smtClean="0"/>
              <a:t>Pre-Western Contact</a:t>
            </a:r>
            <a:endParaRPr lang="en-US" sz="3400" dirty="0"/>
          </a:p>
        </p:txBody>
      </p:sp>
      <p:pic>
        <p:nvPicPr>
          <p:cNvPr id="5" name="Picture 4" descr="enoa-tours-1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6517" y="1197277"/>
            <a:ext cx="6343445" cy="3645658"/>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8240" y="3399213"/>
            <a:ext cx="5555760" cy="3236087"/>
          </a:xfrm>
          <a:prstGeom prst="rect">
            <a:avLst/>
          </a:prstGeom>
        </p:spPr>
      </p:pic>
      <p:sp>
        <p:nvSpPr>
          <p:cNvPr id="6" name="TextBox 5"/>
          <p:cNvSpPr txBox="1"/>
          <p:nvPr/>
        </p:nvSpPr>
        <p:spPr>
          <a:xfrm>
            <a:off x="416517" y="5225143"/>
            <a:ext cx="3415254" cy="954107"/>
          </a:xfrm>
          <a:prstGeom prst="rect">
            <a:avLst/>
          </a:prstGeom>
          <a:noFill/>
        </p:spPr>
        <p:txBody>
          <a:bodyPr wrap="square" rtlCol="0">
            <a:spAutoFit/>
          </a:bodyPr>
          <a:lstStyle/>
          <a:p>
            <a:r>
              <a:rPr lang="en-US" sz="2800" dirty="0"/>
              <a:t>http://</a:t>
            </a:r>
            <a:r>
              <a:rPr lang="en-US" sz="2800" dirty="0" err="1"/>
              <a:t>www.kumukahi.org</a:t>
            </a:r>
            <a:r>
              <a:rPr lang="en-US" sz="2800" dirty="0"/>
              <a:t>/videos</a:t>
            </a:r>
          </a:p>
        </p:txBody>
      </p:sp>
    </p:spTree>
    <p:extLst>
      <p:ext uri="{BB962C8B-B14F-4D97-AF65-F5344CB8AC3E}">
        <p14:creationId xmlns:p14="http://schemas.microsoft.com/office/powerpoint/2010/main" val="35735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567"/>
            <a:ext cx="8998814" cy="843485"/>
          </a:xfrm>
        </p:spPr>
        <p:txBody>
          <a:bodyPr>
            <a:normAutofit/>
          </a:bodyPr>
          <a:lstStyle/>
          <a:p>
            <a:r>
              <a:rPr lang="en-US" sz="3600" dirty="0" smtClean="0"/>
              <a:t>Community Sharing Resources (Generous)</a:t>
            </a:r>
            <a:endParaRPr lang="en-US" sz="3600" dirty="0"/>
          </a:p>
        </p:txBody>
      </p:sp>
      <p:pic>
        <p:nvPicPr>
          <p:cNvPr id="4" name="Picture 3" descr="cult_b12.jpg">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9933" y="835002"/>
            <a:ext cx="3938948" cy="2484428"/>
          </a:xfrm>
          <a:prstGeom prst="rect">
            <a:avLst/>
          </a:prstGeom>
        </p:spPr>
      </p:pic>
      <p:sp>
        <p:nvSpPr>
          <p:cNvPr id="6" name="TextBox 5"/>
          <p:cNvSpPr txBox="1"/>
          <p:nvPr/>
        </p:nvSpPr>
        <p:spPr>
          <a:xfrm>
            <a:off x="293052" y="3452069"/>
            <a:ext cx="5590337" cy="3108544"/>
          </a:xfrm>
          <a:prstGeom prst="rect">
            <a:avLst/>
          </a:prstGeom>
          <a:noFill/>
        </p:spPr>
        <p:txBody>
          <a:bodyPr wrap="square" rtlCol="0">
            <a:spAutoFit/>
          </a:bodyPr>
          <a:lstStyle/>
          <a:p>
            <a:pPr marL="457200" indent="-457200">
              <a:buFontTx/>
              <a:buChar char="-"/>
            </a:pPr>
            <a:r>
              <a:rPr lang="en-US" sz="2800" dirty="0" smtClean="0"/>
              <a:t>Self-sufficiency </a:t>
            </a:r>
            <a:r>
              <a:rPr lang="en-US" sz="2800" dirty="0" smtClean="0">
                <a:hlinkClick r:id="rId2"/>
              </a:rPr>
              <a:t>https</a:t>
            </a:r>
            <a:r>
              <a:rPr lang="en-US" sz="2800" dirty="0">
                <a:hlinkClick r:id="rId2"/>
              </a:rPr>
              <a:t>://www.youtube.com/watch?v=</a:t>
            </a:r>
            <a:r>
              <a:rPr lang="en-US" sz="2800" dirty="0" smtClean="0">
                <a:hlinkClick r:id="rId2"/>
              </a:rPr>
              <a:t>MLmJcV6Bm9U</a:t>
            </a:r>
            <a:r>
              <a:rPr lang="en-US" sz="2800" dirty="0" smtClean="0"/>
              <a:t>       Hiki Nō Video</a:t>
            </a:r>
          </a:p>
          <a:p>
            <a:pPr marL="457200" indent="-457200">
              <a:buFontTx/>
              <a:buChar char="-"/>
            </a:pPr>
            <a:r>
              <a:rPr lang="en-US" sz="2800" dirty="0"/>
              <a:t>a</a:t>
            </a:r>
            <a:r>
              <a:rPr lang="en-US" sz="2800" dirty="0" smtClean="0"/>
              <a:t>ccess to resources </a:t>
            </a:r>
          </a:p>
          <a:p>
            <a:pPr marL="457200" indent="-457200">
              <a:buFontTx/>
              <a:buChar char="-"/>
            </a:pPr>
            <a:r>
              <a:rPr lang="en-US" sz="2800" dirty="0" smtClean="0"/>
              <a:t>mountain to the sea – ahupuaʻa </a:t>
            </a:r>
          </a:p>
          <a:p>
            <a:pPr marL="457200" indent="-457200">
              <a:buFontTx/>
              <a:buChar char="-"/>
            </a:pPr>
            <a:r>
              <a:rPr lang="en-US" sz="2800" dirty="0"/>
              <a:t>b</a:t>
            </a:r>
            <a:r>
              <a:rPr lang="en-US" sz="2800" dirty="0" smtClean="0"/>
              <a:t>each access issue</a:t>
            </a:r>
            <a:endParaRPr lang="en-US" sz="2800" dirty="0"/>
          </a:p>
        </p:txBody>
      </p:sp>
      <p:pic>
        <p:nvPicPr>
          <p:cNvPr id="7" name="Picture 6" descr="3282162135_fe64af9c23.jpg"/>
          <p:cNvPicPr>
            <a:picLocks noChangeAspect="1"/>
          </p:cNvPicPr>
          <p:nvPr/>
        </p:nvPicPr>
        <p:blipFill rotWithShape="1">
          <a:blip r:embed="rId4">
            <a:extLst>
              <a:ext uri="{28A0092B-C50C-407E-A947-70E740481C1C}">
                <a14:useLocalDpi xmlns:a14="http://schemas.microsoft.com/office/drawing/2010/main" val="0"/>
              </a:ext>
            </a:extLst>
          </a:blip>
          <a:srcRect t="12618" b="11672"/>
          <a:stretch/>
        </p:blipFill>
        <p:spPr>
          <a:xfrm>
            <a:off x="5883389" y="3625758"/>
            <a:ext cx="3032584" cy="3061268"/>
          </a:xfrm>
          <a:prstGeom prst="rect">
            <a:avLst/>
          </a:prstGeom>
        </p:spPr>
      </p:pic>
    </p:spTree>
    <p:extLst>
      <p:ext uri="{BB962C8B-B14F-4D97-AF65-F5344CB8AC3E}">
        <p14:creationId xmlns:p14="http://schemas.microsoft.com/office/powerpoint/2010/main" val="13524630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5307"/>
            <a:ext cx="9144000" cy="1143000"/>
          </a:xfrm>
        </p:spPr>
        <p:txBody>
          <a:bodyPr>
            <a:normAutofit/>
          </a:bodyPr>
          <a:lstStyle/>
          <a:p>
            <a:r>
              <a:rPr lang="en-US" sz="3600" dirty="0" smtClean="0"/>
              <a:t>Foreign Changes to </a:t>
            </a:r>
            <a:r>
              <a:rPr lang="en-US" sz="3600" dirty="0" err="1" smtClean="0"/>
              <a:t>Hawaiʻiʻs</a:t>
            </a:r>
            <a:r>
              <a:rPr lang="en-US" sz="3600" dirty="0" smtClean="0"/>
              <a:t> Economy</a:t>
            </a:r>
            <a:endParaRPr lang="en-US" sz="3600" dirty="0"/>
          </a:p>
        </p:txBody>
      </p:sp>
      <p:sp>
        <p:nvSpPr>
          <p:cNvPr id="4" name="TextBox 3"/>
          <p:cNvSpPr txBox="1"/>
          <p:nvPr/>
        </p:nvSpPr>
        <p:spPr>
          <a:xfrm>
            <a:off x="271376" y="1037693"/>
            <a:ext cx="4472269" cy="2246769"/>
          </a:xfrm>
          <a:prstGeom prst="rect">
            <a:avLst/>
          </a:prstGeom>
          <a:noFill/>
        </p:spPr>
        <p:txBody>
          <a:bodyPr wrap="square" rtlCol="0">
            <a:spAutoFit/>
          </a:bodyPr>
          <a:lstStyle/>
          <a:p>
            <a:pPr marL="457200" indent="-457200">
              <a:buFont typeface="Arial"/>
              <a:buChar char="•"/>
            </a:pPr>
            <a:r>
              <a:rPr lang="en-US" sz="2800" dirty="0" smtClean="0"/>
              <a:t>Sandalwood</a:t>
            </a:r>
          </a:p>
          <a:p>
            <a:pPr marL="457200" indent="-457200">
              <a:buFont typeface="Arial"/>
              <a:buChar char="•"/>
            </a:pPr>
            <a:r>
              <a:rPr lang="en-US" sz="2800" dirty="0" smtClean="0"/>
              <a:t>Whaling (1840s – 1850)</a:t>
            </a:r>
          </a:p>
          <a:p>
            <a:pPr marL="457200" indent="-457200">
              <a:buFont typeface="Arial"/>
              <a:buChar char="•"/>
            </a:pPr>
            <a:r>
              <a:rPr lang="en-US" sz="2800" dirty="0" smtClean="0"/>
              <a:t>Captain Vancouver gifted cattle to Kamehameha I.</a:t>
            </a:r>
          </a:p>
          <a:p>
            <a:pPr marL="457200" indent="-457200">
              <a:buFont typeface="Arial"/>
              <a:buChar char="•"/>
            </a:pPr>
            <a:r>
              <a:rPr lang="en-US" sz="2800" dirty="0" smtClean="0"/>
              <a:t>Cattle was </a:t>
            </a:r>
            <a:r>
              <a:rPr lang="en-US" sz="2800" dirty="0" err="1" smtClean="0"/>
              <a:t>kapu</a:t>
            </a:r>
            <a:r>
              <a:rPr lang="en-US" sz="2800" dirty="0" smtClean="0"/>
              <a:t>.</a:t>
            </a:r>
          </a:p>
        </p:txBody>
      </p:sp>
      <p:pic>
        <p:nvPicPr>
          <p:cNvPr id="5" name="Picture 4" descr="Whali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98" y="3800861"/>
            <a:ext cx="4025071" cy="2247040"/>
          </a:xfrm>
          <a:prstGeom prst="rect">
            <a:avLst/>
          </a:prstGeom>
        </p:spPr>
      </p:pic>
      <p:pic>
        <p:nvPicPr>
          <p:cNvPr id="6" name="Picture 5" descr="static1.squarespace.jpg">
            <a:hlinkClick r:id="rId3" tooltip="Na Vaqueros"/>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9035" y="861773"/>
            <a:ext cx="3630949" cy="2723212"/>
          </a:xfrm>
          <a:prstGeom prst="rect">
            <a:avLst/>
          </a:prstGeom>
        </p:spPr>
      </p:pic>
      <p:sp>
        <p:nvSpPr>
          <p:cNvPr id="7" name="TextBox 6"/>
          <p:cNvSpPr txBox="1"/>
          <p:nvPr/>
        </p:nvSpPr>
        <p:spPr>
          <a:xfrm>
            <a:off x="4116160" y="3742419"/>
            <a:ext cx="5105931" cy="3108544"/>
          </a:xfrm>
          <a:prstGeom prst="rect">
            <a:avLst/>
          </a:prstGeom>
          <a:noFill/>
        </p:spPr>
        <p:txBody>
          <a:bodyPr wrap="square" rtlCol="0">
            <a:spAutoFit/>
          </a:bodyPr>
          <a:lstStyle/>
          <a:p>
            <a:pPr marL="342900" indent="-342900">
              <a:buFont typeface="Arial"/>
              <a:buChar char="•"/>
            </a:pPr>
            <a:r>
              <a:rPr lang="en-US" sz="2800" dirty="0" smtClean="0"/>
              <a:t>Mexican cowboys (vaqueros)</a:t>
            </a:r>
          </a:p>
          <a:p>
            <a:pPr marL="342900" indent="-342900">
              <a:buFont typeface="Arial"/>
              <a:buChar char="•"/>
            </a:pPr>
            <a:r>
              <a:rPr lang="en-US" sz="2800" dirty="0" err="1" smtClean="0"/>
              <a:t>Paniolo</a:t>
            </a:r>
            <a:endParaRPr lang="en-US" sz="2800" dirty="0" smtClean="0"/>
          </a:p>
          <a:p>
            <a:pPr marL="342900" indent="-342900">
              <a:buFont typeface="Arial"/>
              <a:buChar char="•"/>
            </a:pPr>
            <a:r>
              <a:rPr lang="en-US" sz="2800" dirty="0" err="1" smtClean="0"/>
              <a:t>Kuana</a:t>
            </a:r>
            <a:r>
              <a:rPr lang="en-US" sz="2800" dirty="0" smtClean="0"/>
              <a:t> Torres </a:t>
            </a:r>
            <a:r>
              <a:rPr lang="en-US" sz="2800" dirty="0" err="1" smtClean="0"/>
              <a:t>Kahele’s</a:t>
            </a:r>
            <a:r>
              <a:rPr lang="en-US" sz="2800" dirty="0" smtClean="0"/>
              <a:t> </a:t>
            </a:r>
            <a:r>
              <a:rPr lang="en-US" sz="2800" dirty="0" err="1" smtClean="0"/>
              <a:t>mele</a:t>
            </a:r>
            <a:r>
              <a:rPr lang="en-US" sz="2800" i="1" dirty="0" smtClean="0"/>
              <a:t> Na Vaqueros</a:t>
            </a:r>
          </a:p>
          <a:p>
            <a:pPr marL="342900" indent="-342900">
              <a:buFont typeface="Arial"/>
              <a:buChar char="•"/>
            </a:pPr>
            <a:r>
              <a:rPr lang="en-US" sz="2800" dirty="0">
                <a:hlinkClick r:id="rId5"/>
              </a:rPr>
              <a:t>https://www.youtube.com/watch?v=FZHUxIqs2Rw</a:t>
            </a:r>
            <a:endParaRPr lang="en-US" sz="2800" dirty="0"/>
          </a:p>
          <a:p>
            <a:pPr marL="342900" indent="-342900">
              <a:buFont typeface="Arial"/>
              <a:buChar char="•"/>
            </a:pPr>
            <a:endParaRPr lang="en-US" sz="2800" dirty="0"/>
          </a:p>
        </p:txBody>
      </p:sp>
    </p:spTree>
    <p:extLst>
      <p:ext uri="{BB962C8B-B14F-4D97-AF65-F5344CB8AC3E}">
        <p14:creationId xmlns:p14="http://schemas.microsoft.com/office/powerpoint/2010/main" val="40039868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Watch video on Pidgin/Hawaiʻi Creole</a:t>
            </a:r>
            <a:endParaRPr lang="en-US" sz="3600" dirty="0"/>
          </a:p>
        </p:txBody>
      </p:sp>
      <p:pic>
        <p:nvPicPr>
          <p:cNvPr id="5" name="Picture 4" descr="Screen Shot 2015-10-22 at 3.12.08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793373"/>
            <a:ext cx="8178800" cy="4356100"/>
          </a:xfrm>
          <a:prstGeom prst="rect">
            <a:avLst/>
          </a:prstGeom>
        </p:spPr>
      </p:pic>
      <p:sp>
        <p:nvSpPr>
          <p:cNvPr id="4" name="Rectangle 3"/>
          <p:cNvSpPr/>
          <p:nvPr/>
        </p:nvSpPr>
        <p:spPr>
          <a:xfrm>
            <a:off x="868947" y="2005568"/>
            <a:ext cx="7352632" cy="954107"/>
          </a:xfrm>
          <a:prstGeom prst="rect">
            <a:avLst/>
          </a:prstGeom>
        </p:spPr>
        <p:txBody>
          <a:bodyPr wrap="square">
            <a:spAutoFit/>
          </a:bodyPr>
          <a:lstStyle/>
          <a:p>
            <a:r>
              <a:rPr lang="en-US" sz="2800" dirty="0">
                <a:hlinkClick r:id="rId3"/>
              </a:rPr>
              <a:t>https://www.youtube.com/watch?v=</a:t>
            </a:r>
            <a:r>
              <a:rPr lang="en-US" sz="2800" dirty="0" smtClean="0">
                <a:hlinkClick r:id="rId3"/>
              </a:rPr>
              <a:t>O7X9AAeDCr4</a:t>
            </a:r>
            <a:endParaRPr lang="en-US" sz="2800" dirty="0" smtClean="0"/>
          </a:p>
        </p:txBody>
      </p:sp>
    </p:spTree>
    <p:extLst>
      <p:ext uri="{BB962C8B-B14F-4D97-AF65-F5344CB8AC3E}">
        <p14:creationId xmlns:p14="http://schemas.microsoft.com/office/powerpoint/2010/main" val="1170431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13369"/>
            <a:ext cx="3372338" cy="928520"/>
          </a:xfrm>
        </p:spPr>
        <p:txBody>
          <a:bodyPr>
            <a:normAutofit/>
          </a:bodyPr>
          <a:lstStyle/>
          <a:p>
            <a:r>
              <a:rPr lang="en-US" sz="4000" dirty="0" err="1" smtClean="0"/>
              <a:t>Ts</a:t>
            </a:r>
            <a:r>
              <a:rPr lang="en-US" sz="4000" dirty="0" err="1" smtClean="0"/>
              <a:t>aiʻs</a:t>
            </a:r>
            <a:r>
              <a:rPr lang="en-US" sz="4000" dirty="0" smtClean="0"/>
              <a:t> </a:t>
            </a:r>
            <a:r>
              <a:rPr lang="en-US" sz="4000" dirty="0" smtClean="0"/>
              <a:t>Article </a:t>
            </a:r>
            <a:endParaRPr lang="en-US" sz="4000" dirty="0"/>
          </a:p>
        </p:txBody>
      </p:sp>
      <p:sp>
        <p:nvSpPr>
          <p:cNvPr id="4" name="TextBox 3"/>
          <p:cNvSpPr txBox="1"/>
          <p:nvPr/>
        </p:nvSpPr>
        <p:spPr>
          <a:xfrm>
            <a:off x="278697" y="805182"/>
            <a:ext cx="5621918" cy="3323987"/>
          </a:xfrm>
          <a:prstGeom prst="rect">
            <a:avLst/>
          </a:prstGeom>
          <a:noFill/>
        </p:spPr>
        <p:txBody>
          <a:bodyPr wrap="square" rtlCol="0">
            <a:spAutoFit/>
          </a:bodyPr>
          <a:lstStyle/>
          <a:p>
            <a:pPr marL="514350" indent="-514350">
              <a:buFont typeface="+mj-lt"/>
              <a:buAutoNum type="arabicPeriod"/>
            </a:pPr>
            <a:r>
              <a:rPr lang="en-US" sz="3000" dirty="0" smtClean="0"/>
              <a:t>How did Pidgin develop?</a:t>
            </a:r>
          </a:p>
          <a:p>
            <a:pPr marL="514350" indent="-514350">
              <a:buFont typeface="+mj-lt"/>
              <a:buAutoNum type="arabicPeriod"/>
            </a:pPr>
            <a:r>
              <a:rPr lang="en-US" sz="3000" dirty="0" smtClean="0"/>
              <a:t>What is the English Standard System (1924)?</a:t>
            </a:r>
          </a:p>
          <a:p>
            <a:pPr marL="514350" indent="-514350">
              <a:buFont typeface="+mj-lt"/>
              <a:buAutoNum type="arabicPeriod"/>
            </a:pPr>
            <a:r>
              <a:rPr lang="en-US" sz="3000" dirty="0" smtClean="0"/>
              <a:t>What is the stigma of speaking Pidgin?</a:t>
            </a:r>
          </a:p>
          <a:p>
            <a:pPr marL="514350" indent="-514350">
              <a:buFont typeface="+mj-lt"/>
              <a:buAutoNum type="arabicPeriod"/>
            </a:pPr>
            <a:r>
              <a:rPr lang="en-US" sz="3000" dirty="0" smtClean="0"/>
              <a:t>Why does Pidgin still exist?</a:t>
            </a:r>
          </a:p>
          <a:p>
            <a:endParaRPr lang="en-US" sz="3000" dirty="0"/>
          </a:p>
        </p:txBody>
      </p:sp>
      <p:pic>
        <p:nvPicPr>
          <p:cNvPr id="6" name="Picture 5" descr="d89d7ea7ef43334f39485e5159582d3e.jpg"/>
          <p:cNvPicPr>
            <a:picLocks noChangeAspect="1"/>
          </p:cNvPicPr>
          <p:nvPr/>
        </p:nvPicPr>
        <p:blipFill rotWithShape="1">
          <a:blip r:embed="rId2">
            <a:extLst>
              <a:ext uri="{28A0092B-C50C-407E-A947-70E740481C1C}">
                <a14:useLocalDpi xmlns:a14="http://schemas.microsoft.com/office/drawing/2010/main" val="0"/>
              </a:ext>
            </a:extLst>
          </a:blip>
          <a:srcRect l="8576" t="2986" r="8392" b="4005"/>
          <a:stretch/>
        </p:blipFill>
        <p:spPr>
          <a:xfrm>
            <a:off x="566616" y="3878384"/>
            <a:ext cx="2276231" cy="2549769"/>
          </a:xfrm>
          <a:prstGeom prst="rect">
            <a:avLst/>
          </a:prstGeom>
        </p:spPr>
      </p:pic>
      <p:pic>
        <p:nvPicPr>
          <p:cNvPr id="5" name="Picture 4" descr="Whatevas.jpg"/>
          <p:cNvPicPr>
            <a:picLocks noChangeAspect="1"/>
          </p:cNvPicPr>
          <p:nvPr/>
        </p:nvPicPr>
        <p:blipFill rotWithShape="1">
          <a:blip r:embed="rId3">
            <a:extLst>
              <a:ext uri="{28A0092B-C50C-407E-A947-70E740481C1C}">
                <a14:useLocalDpi xmlns:a14="http://schemas.microsoft.com/office/drawing/2010/main" val="0"/>
              </a:ext>
            </a:extLst>
          </a:blip>
          <a:srcRect l="4764" t="2555" r="2357" b="2680"/>
          <a:stretch/>
        </p:blipFill>
        <p:spPr>
          <a:xfrm>
            <a:off x="5705230" y="2315309"/>
            <a:ext cx="3079262" cy="3927230"/>
          </a:xfrm>
          <a:prstGeom prst="rect">
            <a:avLst/>
          </a:prstGeom>
        </p:spPr>
      </p:pic>
    </p:spTree>
    <p:extLst>
      <p:ext uri="{BB962C8B-B14F-4D97-AF65-F5344CB8AC3E}">
        <p14:creationId xmlns:p14="http://schemas.microsoft.com/office/powerpoint/2010/main" val="9867384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711"/>
            <a:ext cx="8229600" cy="810918"/>
          </a:xfrm>
        </p:spPr>
        <p:txBody>
          <a:bodyPr>
            <a:normAutofit/>
          </a:bodyPr>
          <a:lstStyle/>
          <a:p>
            <a:r>
              <a:rPr lang="en-US" sz="4000" dirty="0" smtClean="0"/>
              <a:t>Traditional Hawaiian Education</a:t>
            </a:r>
            <a:endParaRPr lang="en-US" sz="4000" dirty="0"/>
          </a:p>
        </p:txBody>
      </p:sp>
      <p:sp>
        <p:nvSpPr>
          <p:cNvPr id="4" name="TextBox 3"/>
          <p:cNvSpPr txBox="1"/>
          <p:nvPr/>
        </p:nvSpPr>
        <p:spPr>
          <a:xfrm>
            <a:off x="184534" y="702363"/>
            <a:ext cx="5688033" cy="954107"/>
          </a:xfrm>
          <a:prstGeom prst="rect">
            <a:avLst/>
          </a:prstGeom>
          <a:noFill/>
        </p:spPr>
        <p:txBody>
          <a:bodyPr wrap="square" rtlCol="0">
            <a:spAutoFit/>
          </a:bodyPr>
          <a:lstStyle/>
          <a:p>
            <a:pPr marL="457200" indent="-457200">
              <a:buFont typeface="Arial"/>
              <a:buChar char="•"/>
            </a:pPr>
            <a:r>
              <a:rPr lang="en-US" sz="2800" dirty="0" smtClean="0"/>
              <a:t>Family-based</a:t>
            </a:r>
          </a:p>
          <a:p>
            <a:pPr marL="457200" indent="-457200">
              <a:buFont typeface="Arial"/>
              <a:buChar char="•"/>
            </a:pPr>
            <a:r>
              <a:rPr lang="en-US" sz="2800" dirty="0" smtClean="0"/>
              <a:t>Ancestral knowledge &amp; memories </a:t>
            </a:r>
          </a:p>
        </p:txBody>
      </p:sp>
      <p:sp>
        <p:nvSpPr>
          <p:cNvPr id="8" name="TextBox 7"/>
          <p:cNvSpPr txBox="1"/>
          <p:nvPr/>
        </p:nvSpPr>
        <p:spPr>
          <a:xfrm>
            <a:off x="4711080" y="1656470"/>
            <a:ext cx="3964865" cy="1815882"/>
          </a:xfrm>
          <a:prstGeom prst="rect">
            <a:avLst/>
          </a:prstGeom>
          <a:noFill/>
        </p:spPr>
        <p:txBody>
          <a:bodyPr wrap="square" rtlCol="0">
            <a:spAutoFit/>
          </a:bodyPr>
          <a:lstStyle/>
          <a:p>
            <a:r>
              <a:rPr lang="en-US" sz="2800" dirty="0" smtClean="0"/>
              <a:t>The source of all knowledge stem from the kūpuna (</a:t>
            </a:r>
            <a:r>
              <a:rPr lang="en-US" sz="2800" dirty="0" err="1" smtClean="0"/>
              <a:t>Pukui</a:t>
            </a:r>
            <a:r>
              <a:rPr lang="en-US" sz="2800" dirty="0"/>
              <a:t> </a:t>
            </a:r>
            <a:r>
              <a:rPr lang="en-US" sz="2800" dirty="0" smtClean="0"/>
              <a:t>&amp;  Elbert, 1986).</a:t>
            </a:r>
            <a:endParaRPr lang="en-US" sz="2800" dirty="0"/>
          </a:p>
        </p:txBody>
      </p:sp>
      <p:pic>
        <p:nvPicPr>
          <p:cNvPr id="9" name="Picture 8" descr="mkp.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939" y="1667940"/>
            <a:ext cx="4282857" cy="3830098"/>
          </a:xfrm>
          <a:prstGeom prst="rect">
            <a:avLst/>
          </a:prstGeom>
        </p:spPr>
      </p:pic>
      <p:sp>
        <p:nvSpPr>
          <p:cNvPr id="10" name="TextBox 9"/>
          <p:cNvSpPr txBox="1"/>
          <p:nvPr/>
        </p:nvSpPr>
        <p:spPr>
          <a:xfrm>
            <a:off x="184534" y="5734509"/>
            <a:ext cx="4624242" cy="830997"/>
          </a:xfrm>
          <a:prstGeom prst="rect">
            <a:avLst/>
          </a:prstGeom>
          <a:noFill/>
        </p:spPr>
        <p:txBody>
          <a:bodyPr wrap="square" rtlCol="0">
            <a:spAutoFit/>
          </a:bodyPr>
          <a:lstStyle/>
          <a:p>
            <a:pPr algn="ctr"/>
            <a:r>
              <a:rPr lang="en-US" sz="2400" dirty="0" smtClean="0"/>
              <a:t>Mary </a:t>
            </a:r>
            <a:r>
              <a:rPr lang="en-US" sz="2400" dirty="0" err="1" smtClean="0"/>
              <a:t>Kawena</a:t>
            </a:r>
            <a:r>
              <a:rPr lang="en-US" sz="2400" dirty="0" smtClean="0"/>
              <a:t> </a:t>
            </a:r>
            <a:r>
              <a:rPr lang="en-US" sz="2400" dirty="0" err="1" smtClean="0"/>
              <a:t>Pukui</a:t>
            </a:r>
            <a:r>
              <a:rPr lang="en-US" sz="2400" dirty="0" smtClean="0"/>
              <a:t> (1895 – 1986)</a:t>
            </a:r>
            <a:endParaRPr lang="en-US" sz="2400" dirty="0"/>
          </a:p>
          <a:p>
            <a:pPr algn="ctr"/>
            <a:r>
              <a:rPr lang="en-US" sz="2400" dirty="0" smtClean="0"/>
              <a:t>at Bishop Museum</a:t>
            </a:r>
            <a:endParaRPr lang="en-US" sz="2400" dirty="0"/>
          </a:p>
        </p:txBody>
      </p:sp>
      <p:sp>
        <p:nvSpPr>
          <p:cNvPr id="11" name="TextBox 10"/>
          <p:cNvSpPr txBox="1"/>
          <p:nvPr/>
        </p:nvSpPr>
        <p:spPr>
          <a:xfrm>
            <a:off x="5268758" y="3472352"/>
            <a:ext cx="3567232" cy="3108544"/>
          </a:xfrm>
          <a:prstGeom prst="rect">
            <a:avLst/>
          </a:prstGeom>
          <a:noFill/>
        </p:spPr>
        <p:txBody>
          <a:bodyPr wrap="square" rtlCol="0">
            <a:spAutoFit/>
          </a:bodyPr>
          <a:lstStyle/>
          <a:p>
            <a:pPr marL="342900" indent="-342900">
              <a:buFont typeface="Arial"/>
              <a:buChar char="•"/>
            </a:pPr>
            <a:r>
              <a:rPr lang="en-US" sz="2800" dirty="0" err="1" smtClean="0"/>
              <a:t>Punahele</a:t>
            </a:r>
            <a:r>
              <a:rPr lang="en-US" sz="2800" dirty="0" smtClean="0"/>
              <a:t> (favorite) of grandparents</a:t>
            </a:r>
          </a:p>
          <a:p>
            <a:pPr marL="342900" indent="-342900">
              <a:buFont typeface="Arial"/>
              <a:buChar char="•"/>
            </a:pPr>
            <a:r>
              <a:rPr lang="en-US" sz="2800" dirty="0" smtClean="0"/>
              <a:t>Kumu hula</a:t>
            </a:r>
          </a:p>
          <a:p>
            <a:pPr marL="342900" indent="-342900">
              <a:buFont typeface="Arial"/>
              <a:buChar char="•"/>
            </a:pPr>
            <a:r>
              <a:rPr lang="en-US" sz="2800" dirty="0" smtClean="0"/>
              <a:t>Hawaiian scholar</a:t>
            </a:r>
          </a:p>
          <a:p>
            <a:pPr marL="342900" indent="-342900">
              <a:buFont typeface="Arial"/>
              <a:buChar char="•"/>
            </a:pPr>
            <a:r>
              <a:rPr lang="en-US" sz="2800" dirty="0" smtClean="0"/>
              <a:t>Interviewed kūpuna</a:t>
            </a:r>
          </a:p>
          <a:p>
            <a:pPr marL="342900" indent="-342900">
              <a:buFont typeface="Arial"/>
              <a:buChar char="•"/>
            </a:pPr>
            <a:r>
              <a:rPr lang="en-US" sz="2800" dirty="0" smtClean="0"/>
              <a:t>Translated Hawaiian newspaper articles</a:t>
            </a:r>
            <a:endParaRPr lang="en-US" sz="2800" dirty="0"/>
          </a:p>
        </p:txBody>
      </p:sp>
    </p:spTree>
    <p:extLst>
      <p:ext uri="{BB962C8B-B14F-4D97-AF65-F5344CB8AC3E}">
        <p14:creationId xmlns:p14="http://schemas.microsoft.com/office/powerpoint/2010/main" val="3135874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7-06-14 at 11.15.3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54" y="1202988"/>
            <a:ext cx="5236307" cy="3146377"/>
          </a:xfrm>
          <a:prstGeom prst="rect">
            <a:avLst/>
          </a:prstGeom>
        </p:spPr>
      </p:pic>
      <p:sp>
        <p:nvSpPr>
          <p:cNvPr id="7" name="Rectangle 6"/>
          <p:cNvSpPr/>
          <p:nvPr/>
        </p:nvSpPr>
        <p:spPr>
          <a:xfrm>
            <a:off x="205154" y="4399819"/>
            <a:ext cx="5929922" cy="754053"/>
          </a:xfrm>
          <a:prstGeom prst="rect">
            <a:avLst/>
          </a:prstGeom>
        </p:spPr>
        <p:txBody>
          <a:bodyPr wrap="square">
            <a:spAutoFit/>
          </a:bodyPr>
          <a:lstStyle/>
          <a:p>
            <a:r>
              <a:rPr lang="en-US" dirty="0">
                <a:hlinkClick r:id="rId3"/>
              </a:rPr>
              <a:t>https://</a:t>
            </a:r>
            <a:r>
              <a:rPr lang="en-US" sz="2500" dirty="0">
                <a:hlinkClick r:id="rId3"/>
              </a:rPr>
              <a:t>www.youtube.com</a:t>
            </a:r>
            <a:r>
              <a:rPr lang="en-US" dirty="0">
                <a:hlinkClick r:id="rId3"/>
              </a:rPr>
              <a:t>/watch?v=nEc-</a:t>
            </a:r>
            <a:r>
              <a:rPr lang="en-US" dirty="0" smtClean="0">
                <a:hlinkClick r:id="rId3"/>
              </a:rPr>
              <a:t>jfEqWWE</a:t>
            </a:r>
            <a:endParaRPr lang="en-US" dirty="0" smtClean="0"/>
          </a:p>
          <a:p>
            <a:endParaRPr lang="en-US" dirty="0"/>
          </a:p>
        </p:txBody>
      </p:sp>
      <p:sp>
        <p:nvSpPr>
          <p:cNvPr id="8" name="TextBox 7"/>
          <p:cNvSpPr txBox="1"/>
          <p:nvPr/>
        </p:nvSpPr>
        <p:spPr>
          <a:xfrm>
            <a:off x="1035538" y="295237"/>
            <a:ext cx="7287846" cy="584776"/>
          </a:xfrm>
          <a:prstGeom prst="rect">
            <a:avLst/>
          </a:prstGeom>
          <a:noFill/>
        </p:spPr>
        <p:txBody>
          <a:bodyPr wrap="square" rtlCol="0">
            <a:spAutoFit/>
          </a:bodyPr>
          <a:lstStyle/>
          <a:p>
            <a:r>
              <a:rPr lang="en-US" sz="3200" dirty="0" smtClean="0"/>
              <a:t>Proliferation &amp; Glamorization of Pidgin </a:t>
            </a:r>
            <a:endParaRPr lang="en-US" sz="3200" dirty="0"/>
          </a:p>
        </p:txBody>
      </p:sp>
      <p:pic>
        <p:nvPicPr>
          <p:cNvPr id="9" name="Picture 8" descr="meandachicken.jpg"/>
          <p:cNvPicPr>
            <a:picLocks noChangeAspect="1"/>
          </p:cNvPicPr>
          <p:nvPr/>
        </p:nvPicPr>
        <p:blipFill rotWithShape="1">
          <a:blip r:embed="rId4">
            <a:extLst>
              <a:ext uri="{28A0092B-C50C-407E-A947-70E740481C1C}">
                <a14:useLocalDpi xmlns:a14="http://schemas.microsoft.com/office/drawing/2010/main" val="0"/>
              </a:ext>
            </a:extLst>
          </a:blip>
          <a:srcRect l="11422" t="19231" r="32880" b="20769"/>
          <a:stretch/>
        </p:blipFill>
        <p:spPr>
          <a:xfrm>
            <a:off x="3770881" y="4933461"/>
            <a:ext cx="3165314" cy="1631461"/>
          </a:xfrm>
          <a:prstGeom prst="rect">
            <a:avLst/>
          </a:prstGeom>
        </p:spPr>
      </p:pic>
      <p:pic>
        <p:nvPicPr>
          <p:cNvPr id="10" name="Picture 9" descr="14709494_2141090466115547_5369726881220263936_n.jpg"/>
          <p:cNvPicPr>
            <a:picLocks noChangeAspect="1"/>
          </p:cNvPicPr>
          <p:nvPr/>
        </p:nvPicPr>
        <p:blipFill rotWithShape="1">
          <a:blip r:embed="rId5">
            <a:extLst>
              <a:ext uri="{28A0092B-C50C-407E-A947-70E740481C1C}">
                <a14:useLocalDpi xmlns:a14="http://schemas.microsoft.com/office/drawing/2010/main" val="0"/>
              </a:ext>
            </a:extLst>
          </a:blip>
          <a:srcRect l="6892" r="9615"/>
          <a:stretch/>
        </p:blipFill>
        <p:spPr>
          <a:xfrm>
            <a:off x="5763845" y="1096605"/>
            <a:ext cx="2911232" cy="3486772"/>
          </a:xfrm>
          <a:prstGeom prst="rect">
            <a:avLst/>
          </a:prstGeom>
        </p:spPr>
      </p:pic>
    </p:spTree>
    <p:extLst>
      <p:ext uri="{BB962C8B-B14F-4D97-AF65-F5344CB8AC3E}">
        <p14:creationId xmlns:p14="http://schemas.microsoft.com/office/powerpoint/2010/main" val="35826473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07"/>
            <a:ext cx="8229600" cy="789207"/>
          </a:xfrm>
        </p:spPr>
        <p:txBody>
          <a:bodyPr>
            <a:normAutofit/>
          </a:bodyPr>
          <a:lstStyle/>
          <a:p>
            <a:r>
              <a:rPr lang="en-US" sz="3600" dirty="0" smtClean="0"/>
              <a:t>Māhele of 1848 – Privatization of Land</a:t>
            </a:r>
            <a:endParaRPr lang="en-US" sz="3600" dirty="0"/>
          </a:p>
        </p:txBody>
      </p:sp>
      <p:sp>
        <p:nvSpPr>
          <p:cNvPr id="4" name="TextBox 3"/>
          <p:cNvSpPr txBox="1"/>
          <p:nvPr/>
        </p:nvSpPr>
        <p:spPr>
          <a:xfrm>
            <a:off x="260521" y="759889"/>
            <a:ext cx="8760003" cy="3108544"/>
          </a:xfrm>
          <a:prstGeom prst="rect">
            <a:avLst/>
          </a:prstGeom>
          <a:noFill/>
        </p:spPr>
        <p:txBody>
          <a:bodyPr wrap="square" rtlCol="0">
            <a:spAutoFit/>
          </a:bodyPr>
          <a:lstStyle/>
          <a:p>
            <a:pPr marL="457200" indent="-457200">
              <a:buFont typeface="Arial"/>
              <a:buChar char="•"/>
            </a:pPr>
            <a:r>
              <a:rPr lang="en-US" sz="2800" dirty="0" smtClean="0"/>
              <a:t>Urged by foreigners, particularly missionary advisors Hawaiians petitioned K. III not to appoint foreigners</a:t>
            </a:r>
          </a:p>
          <a:p>
            <a:pPr marL="457200" indent="-457200">
              <a:buFont typeface="Arial"/>
              <a:buChar char="•"/>
            </a:pPr>
            <a:r>
              <a:rPr lang="en-US" sz="2800" dirty="0" smtClean="0"/>
              <a:t>Hawaiian population decimated by diseases</a:t>
            </a:r>
          </a:p>
          <a:p>
            <a:pPr marL="457200" indent="-457200">
              <a:buFont typeface="Arial"/>
              <a:buChar char="•"/>
            </a:pPr>
            <a:r>
              <a:rPr lang="en-US" sz="2800" dirty="0" smtClean="0"/>
              <a:t>Foreigners (naturalized or not) gained right to own land</a:t>
            </a:r>
          </a:p>
          <a:p>
            <a:pPr marL="457200" indent="-457200">
              <a:buFont typeface="Arial"/>
              <a:buChar char="•"/>
            </a:pPr>
            <a:r>
              <a:rPr lang="en-US" sz="2800" dirty="0" smtClean="0"/>
              <a:t>Altered traditional relationships between classes</a:t>
            </a:r>
          </a:p>
          <a:p>
            <a:pPr marL="457200" indent="-457200">
              <a:buFont typeface="Arial"/>
              <a:buChar char="•"/>
            </a:pPr>
            <a:r>
              <a:rPr lang="en-US" sz="2800" dirty="0" smtClean="0"/>
              <a:t>Land division &amp; grants, regardless of ahupuaʻa</a:t>
            </a:r>
          </a:p>
          <a:p>
            <a:pPr marL="457200" indent="-457200">
              <a:buFont typeface="Arial"/>
              <a:buChar char="•"/>
            </a:pPr>
            <a:endParaRPr lang="en-US" sz="2800" dirty="0"/>
          </a:p>
        </p:txBody>
      </p:sp>
      <p:pic>
        <p:nvPicPr>
          <p:cNvPr id="5" name="Picture 4" descr="Screen Shot 2015-10-14 at 10.55.04 PM.png"/>
          <p:cNvPicPr>
            <a:picLocks noChangeAspect="1"/>
          </p:cNvPicPr>
          <p:nvPr/>
        </p:nvPicPr>
        <p:blipFill rotWithShape="1">
          <a:blip r:embed="rId2">
            <a:extLst>
              <a:ext uri="{28A0092B-C50C-407E-A947-70E740481C1C}">
                <a14:useLocalDpi xmlns:a14="http://schemas.microsoft.com/office/drawing/2010/main" val="0"/>
              </a:ext>
            </a:extLst>
          </a:blip>
          <a:srcRect l="15099" t="6397" r="8732" b="3282"/>
          <a:stretch/>
        </p:blipFill>
        <p:spPr>
          <a:xfrm>
            <a:off x="1856208" y="3565681"/>
            <a:ext cx="5655467" cy="3056211"/>
          </a:xfrm>
          <a:prstGeom prst="rect">
            <a:avLst/>
          </a:prstGeom>
        </p:spPr>
      </p:pic>
    </p:spTree>
    <p:extLst>
      <p:ext uri="{BB962C8B-B14F-4D97-AF65-F5344CB8AC3E}">
        <p14:creationId xmlns:p14="http://schemas.microsoft.com/office/powerpoint/2010/main" val="29786046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423"/>
            <a:ext cx="8229600" cy="843485"/>
          </a:xfrm>
        </p:spPr>
        <p:txBody>
          <a:bodyPr>
            <a:normAutofit/>
          </a:bodyPr>
          <a:lstStyle/>
          <a:p>
            <a:r>
              <a:rPr lang="en-US" sz="3600" dirty="0" smtClean="0"/>
              <a:t>Missionaries &amp; Descendants Acquired Land</a:t>
            </a:r>
            <a:endParaRPr lang="en-US" sz="3600" dirty="0"/>
          </a:p>
        </p:txBody>
      </p:sp>
      <p:sp>
        <p:nvSpPr>
          <p:cNvPr id="4" name="TextBox 3"/>
          <p:cNvSpPr txBox="1"/>
          <p:nvPr/>
        </p:nvSpPr>
        <p:spPr>
          <a:xfrm>
            <a:off x="242884" y="4023138"/>
            <a:ext cx="8443916" cy="2677656"/>
          </a:xfrm>
          <a:prstGeom prst="rect">
            <a:avLst/>
          </a:prstGeom>
          <a:noFill/>
        </p:spPr>
        <p:txBody>
          <a:bodyPr wrap="square" rtlCol="0">
            <a:spAutoFit/>
          </a:bodyPr>
          <a:lstStyle/>
          <a:p>
            <a:pPr marL="342900" indent="-342900">
              <a:buFont typeface="Arial"/>
              <a:buChar char="•"/>
            </a:pPr>
            <a:r>
              <a:rPr lang="en-US" sz="2800" dirty="0" smtClean="0"/>
              <a:t>After 1855 ABFCM cut off ties from missionaries in Hawaiʻi</a:t>
            </a:r>
          </a:p>
          <a:p>
            <a:pPr marL="342900" indent="-342900">
              <a:buFont typeface="Arial"/>
              <a:buChar char="•"/>
            </a:pPr>
            <a:r>
              <a:rPr lang="en-US" sz="2800" dirty="0" smtClean="0"/>
              <a:t>Some missionaries returned to continent, &amp; some stayed.</a:t>
            </a:r>
          </a:p>
          <a:p>
            <a:pPr marL="342900" indent="-342900">
              <a:buFont typeface="Arial"/>
              <a:buChar char="•"/>
            </a:pPr>
            <a:r>
              <a:rPr lang="en-US" sz="2800" dirty="0" smtClean="0"/>
              <a:t>Missionaries established sugar plantations.</a:t>
            </a:r>
          </a:p>
          <a:p>
            <a:pPr marL="342900" indent="-342900">
              <a:buFont typeface="Arial"/>
              <a:buChar char="•"/>
            </a:pPr>
            <a:r>
              <a:rPr lang="en-US" sz="2800" dirty="0" smtClean="0"/>
              <a:t>Several businesses w/missionary roots still here</a:t>
            </a:r>
            <a:endParaRPr lang="en-US" sz="2800" dirty="0"/>
          </a:p>
        </p:txBody>
      </p:sp>
      <p:pic>
        <p:nvPicPr>
          <p:cNvPr id="7" name="Picture 6" descr="ly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133" y="1016411"/>
            <a:ext cx="3974181" cy="2789465"/>
          </a:xfrm>
          <a:prstGeom prst="rect">
            <a:avLst/>
          </a:prstGeom>
        </p:spPr>
      </p:pic>
      <p:pic>
        <p:nvPicPr>
          <p:cNvPr id="8" name="Picture 7" descr="Screen Shot 2015-10-14 at 11.52.18 PM.png"/>
          <p:cNvPicPr>
            <a:picLocks noChangeAspect="1"/>
          </p:cNvPicPr>
          <p:nvPr/>
        </p:nvPicPr>
        <p:blipFill rotWithShape="1">
          <a:blip r:embed="rId3">
            <a:extLst>
              <a:ext uri="{28A0092B-C50C-407E-A947-70E740481C1C}">
                <a14:useLocalDpi xmlns:a14="http://schemas.microsoft.com/office/drawing/2010/main" val="0"/>
              </a:ext>
            </a:extLst>
          </a:blip>
          <a:srcRect l="-2901" t="-2637" r="12300" b="2637"/>
          <a:stretch/>
        </p:blipFill>
        <p:spPr>
          <a:xfrm>
            <a:off x="4518711" y="1088076"/>
            <a:ext cx="4406900" cy="2717800"/>
          </a:xfrm>
          <a:prstGeom prst="rect">
            <a:avLst/>
          </a:prstGeom>
        </p:spPr>
      </p:pic>
      <p:sp>
        <p:nvSpPr>
          <p:cNvPr id="9" name="TextBox 8"/>
          <p:cNvSpPr txBox="1"/>
          <p:nvPr/>
        </p:nvSpPr>
        <p:spPr>
          <a:xfrm>
            <a:off x="4830485" y="1310751"/>
            <a:ext cx="3278217" cy="369332"/>
          </a:xfrm>
          <a:prstGeom prst="rect">
            <a:avLst/>
          </a:prstGeom>
          <a:noFill/>
        </p:spPr>
        <p:txBody>
          <a:bodyPr wrap="square" rtlCol="0">
            <a:spAutoFit/>
          </a:bodyPr>
          <a:lstStyle/>
          <a:p>
            <a:r>
              <a:rPr lang="en-US" dirty="0" smtClean="0">
                <a:solidFill>
                  <a:srgbClr val="000000"/>
                </a:solidFill>
              </a:rPr>
              <a:t>Alexander &amp; Baldwin (A &amp; B)</a:t>
            </a:r>
            <a:endParaRPr lang="en-US" dirty="0">
              <a:solidFill>
                <a:srgbClr val="000000"/>
              </a:solidFill>
            </a:endParaRPr>
          </a:p>
        </p:txBody>
      </p:sp>
    </p:spTree>
    <p:extLst>
      <p:ext uri="{BB962C8B-B14F-4D97-AF65-F5344CB8AC3E}">
        <p14:creationId xmlns:p14="http://schemas.microsoft.com/office/powerpoint/2010/main" val="1036420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521" y="10856"/>
            <a:ext cx="8426279" cy="741429"/>
          </a:xfrm>
        </p:spPr>
        <p:txBody>
          <a:bodyPr>
            <a:noAutofit/>
          </a:bodyPr>
          <a:lstStyle/>
          <a:p>
            <a:r>
              <a:rPr lang="en-US" sz="3600" dirty="0" smtClean="0"/>
              <a:t>Watch the video, </a:t>
            </a:r>
            <a:r>
              <a:rPr lang="en-US" sz="3600" i="1" dirty="0" smtClean="0"/>
              <a:t>Stolen Waters</a:t>
            </a:r>
            <a:r>
              <a:rPr lang="en-US" sz="3600" dirty="0" smtClean="0"/>
              <a:t> on </a:t>
            </a:r>
            <a:r>
              <a:rPr lang="en-US" sz="3600" dirty="0" err="1" smtClean="0"/>
              <a:t>ʻŌiwi</a:t>
            </a:r>
            <a:r>
              <a:rPr lang="en-US" sz="3600" dirty="0" smtClean="0"/>
              <a:t> </a:t>
            </a:r>
            <a:r>
              <a:rPr lang="en-US" sz="3600" dirty="0" err="1" smtClean="0"/>
              <a:t>Tv</a:t>
            </a:r>
            <a:endParaRPr lang="en-US" sz="3600" dirty="0"/>
          </a:p>
        </p:txBody>
      </p:sp>
      <p:sp>
        <p:nvSpPr>
          <p:cNvPr id="5" name="TextBox 4"/>
          <p:cNvSpPr txBox="1"/>
          <p:nvPr/>
        </p:nvSpPr>
        <p:spPr>
          <a:xfrm>
            <a:off x="0" y="4795897"/>
            <a:ext cx="9010099" cy="2062103"/>
          </a:xfrm>
          <a:prstGeom prst="rect">
            <a:avLst/>
          </a:prstGeom>
          <a:noFill/>
        </p:spPr>
        <p:txBody>
          <a:bodyPr wrap="square" rtlCol="0">
            <a:spAutoFit/>
          </a:bodyPr>
          <a:lstStyle/>
          <a:p>
            <a:pPr marL="457200" indent="-457200" algn="ctr">
              <a:buFont typeface="+mj-lt"/>
              <a:buAutoNum type="arabicPeriod"/>
            </a:pPr>
            <a:r>
              <a:rPr lang="en-US" sz="3200" dirty="0" smtClean="0"/>
              <a:t>Who </a:t>
            </a:r>
            <a:r>
              <a:rPr lang="en-US" sz="3200" dirty="0" smtClean="0"/>
              <a:t>owns water?  Why?</a:t>
            </a:r>
          </a:p>
          <a:p>
            <a:pPr marL="457200" indent="-457200" algn="ctr">
              <a:buFont typeface="+mj-lt"/>
              <a:buAutoNum type="arabicPeriod"/>
            </a:pPr>
            <a:r>
              <a:rPr lang="en-US" sz="3200" dirty="0" smtClean="0"/>
              <a:t>Why do we pay for water</a:t>
            </a:r>
            <a:r>
              <a:rPr lang="en-US" sz="3200" dirty="0" smtClean="0"/>
              <a:t>?</a:t>
            </a:r>
          </a:p>
          <a:p>
            <a:pPr marL="457200" indent="-457200" algn="ctr">
              <a:buFont typeface="+mj-lt"/>
              <a:buAutoNum type="arabicPeriod"/>
            </a:pPr>
            <a:r>
              <a:rPr lang="en-US" sz="3200" dirty="0" smtClean="0"/>
              <a:t>What is the source of the controversy?</a:t>
            </a:r>
            <a:endParaRPr lang="en-US" sz="3200" dirty="0" smtClean="0"/>
          </a:p>
          <a:p>
            <a:endParaRPr lang="en-US" sz="3200" dirty="0"/>
          </a:p>
        </p:txBody>
      </p:sp>
      <p:pic>
        <p:nvPicPr>
          <p:cNvPr id="7" name="Picture 6" descr="Screen Shot 2015-10-15 at 12.01.20 AM.png"/>
          <p:cNvPicPr>
            <a:picLocks noChangeAspect="1"/>
          </p:cNvPicPr>
          <p:nvPr/>
        </p:nvPicPr>
        <p:blipFill rotWithShape="1">
          <a:blip r:embed="rId2">
            <a:extLst>
              <a:ext uri="{28A0092B-C50C-407E-A947-70E740481C1C}">
                <a14:useLocalDpi xmlns:a14="http://schemas.microsoft.com/office/drawing/2010/main" val="0"/>
              </a:ext>
            </a:extLst>
          </a:blip>
          <a:srcRect l="14595" t="9749" r="12908"/>
          <a:stretch/>
        </p:blipFill>
        <p:spPr>
          <a:xfrm>
            <a:off x="2149295" y="752285"/>
            <a:ext cx="4559110" cy="3232366"/>
          </a:xfrm>
          <a:prstGeom prst="rect">
            <a:avLst/>
          </a:prstGeom>
        </p:spPr>
      </p:pic>
      <p:sp>
        <p:nvSpPr>
          <p:cNvPr id="8" name="Rectangle 7"/>
          <p:cNvSpPr/>
          <p:nvPr/>
        </p:nvSpPr>
        <p:spPr>
          <a:xfrm>
            <a:off x="1219200" y="4116757"/>
            <a:ext cx="6901543" cy="1077218"/>
          </a:xfrm>
          <a:prstGeom prst="rect">
            <a:avLst/>
          </a:prstGeom>
        </p:spPr>
        <p:txBody>
          <a:bodyPr wrap="square">
            <a:spAutoFit/>
          </a:bodyPr>
          <a:lstStyle/>
          <a:p>
            <a:pPr algn="ctr"/>
            <a:r>
              <a:rPr lang="en-US" sz="3200" dirty="0">
                <a:hlinkClick r:id="rId3"/>
              </a:rPr>
              <a:t>http://oiwi.tv/oiwitv/stolen-waters</a:t>
            </a:r>
            <a:r>
              <a:rPr lang="en-US" sz="3200" dirty="0" smtClean="0">
                <a:hlinkClick r:id="rId3"/>
              </a:rPr>
              <a:t>/</a:t>
            </a:r>
            <a:endParaRPr lang="en-US" sz="3200" dirty="0" smtClean="0"/>
          </a:p>
          <a:p>
            <a:pPr algn="ctr"/>
            <a:endParaRPr lang="en-US" sz="3200" dirty="0"/>
          </a:p>
        </p:txBody>
      </p:sp>
    </p:spTree>
    <p:extLst>
      <p:ext uri="{BB962C8B-B14F-4D97-AF65-F5344CB8AC3E}">
        <p14:creationId xmlns:p14="http://schemas.microsoft.com/office/powerpoint/2010/main" val="10140513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0943" y="0"/>
            <a:ext cx="8229600" cy="702285"/>
          </a:xfrm>
        </p:spPr>
        <p:txBody>
          <a:bodyPr>
            <a:normAutofit/>
          </a:bodyPr>
          <a:lstStyle/>
          <a:p>
            <a:r>
              <a:rPr lang="en-US" sz="3200" dirty="0" err="1" smtClean="0"/>
              <a:t>Ha’ina</a:t>
            </a:r>
            <a:endParaRPr lang="en-US" sz="3200" dirty="0"/>
          </a:p>
        </p:txBody>
      </p:sp>
      <p:sp>
        <p:nvSpPr>
          <p:cNvPr id="8" name="Subtitle 2"/>
          <p:cNvSpPr txBox="1">
            <a:spLocks/>
          </p:cNvSpPr>
          <p:nvPr/>
        </p:nvSpPr>
        <p:spPr>
          <a:xfrm>
            <a:off x="263769" y="619224"/>
            <a:ext cx="8245231" cy="22499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mj-lt"/>
              <a:buAutoNum type="arabicPeriod"/>
            </a:pPr>
            <a:r>
              <a:rPr lang="en-US" sz="2800" dirty="0" smtClean="0"/>
              <a:t>Describe traditional </a:t>
            </a:r>
            <a:r>
              <a:rPr lang="en-US" sz="2800" dirty="0" smtClean="0"/>
              <a:t>Hawaiian </a:t>
            </a:r>
            <a:r>
              <a:rPr lang="en-US" sz="2800" dirty="0" smtClean="0"/>
              <a:t>and missionary education in Hawaiʻi.</a:t>
            </a:r>
          </a:p>
          <a:p>
            <a:pPr marL="514350" indent="-514350">
              <a:buFont typeface="+mj-lt"/>
              <a:buAutoNum type="arabicPeriod"/>
            </a:pPr>
            <a:r>
              <a:rPr lang="en-US" sz="2800" dirty="0" smtClean="0"/>
              <a:t>Contrast traditional Hawaiian with contemporary </a:t>
            </a:r>
            <a:r>
              <a:rPr lang="en-US" sz="2800" dirty="0"/>
              <a:t>natural resource management </a:t>
            </a:r>
            <a:r>
              <a:rPr lang="en-US" sz="2800" dirty="0" smtClean="0"/>
              <a:t>systems.</a:t>
            </a:r>
          </a:p>
          <a:p>
            <a:pPr marL="514350" indent="-514350">
              <a:buFont typeface="+mj-lt"/>
              <a:buAutoNum type="arabicPeriod"/>
            </a:pPr>
            <a:r>
              <a:rPr lang="en-US" sz="2800" dirty="0" smtClean="0"/>
              <a:t>Describe dakine Pidgin.</a:t>
            </a:r>
          </a:p>
          <a:p>
            <a:pPr marL="514350" indent="-514350">
              <a:buFont typeface="+mj-lt"/>
              <a:buAutoNum type="arabicPeriod"/>
            </a:pPr>
            <a:endParaRPr lang="en-US" sz="2800" dirty="0" smtClean="0"/>
          </a:p>
        </p:txBody>
      </p:sp>
      <p:pic>
        <p:nvPicPr>
          <p:cNvPr id="10" name="Picture 9" descr="bc28b197d461f1a12d81d54428f75135.jpg"/>
          <p:cNvPicPr>
            <a:picLocks noChangeAspect="1"/>
          </p:cNvPicPr>
          <p:nvPr/>
        </p:nvPicPr>
        <p:blipFill rotWithShape="1">
          <a:blip r:embed="rId2">
            <a:extLst>
              <a:ext uri="{28A0092B-C50C-407E-A947-70E740481C1C}">
                <a14:useLocalDpi xmlns:a14="http://schemas.microsoft.com/office/drawing/2010/main" val="0"/>
              </a:ext>
            </a:extLst>
          </a:blip>
          <a:srcRect l="10561" t="11749" r="9909" b="14082"/>
          <a:stretch/>
        </p:blipFill>
        <p:spPr>
          <a:xfrm>
            <a:off x="6495159" y="2803768"/>
            <a:ext cx="2165384" cy="3585309"/>
          </a:xfrm>
          <a:prstGeom prst="rect">
            <a:avLst/>
          </a:prstGeom>
        </p:spPr>
      </p:pic>
      <p:sp>
        <p:nvSpPr>
          <p:cNvPr id="11" name="TextBox 10"/>
          <p:cNvSpPr txBox="1"/>
          <p:nvPr/>
        </p:nvSpPr>
        <p:spPr>
          <a:xfrm>
            <a:off x="818452" y="3526692"/>
            <a:ext cx="5355701" cy="2677656"/>
          </a:xfrm>
          <a:prstGeom prst="rect">
            <a:avLst/>
          </a:prstGeom>
          <a:noFill/>
        </p:spPr>
        <p:txBody>
          <a:bodyPr wrap="square" rtlCol="0">
            <a:spAutoFit/>
          </a:bodyPr>
          <a:lstStyle/>
          <a:p>
            <a:pPr marL="457200" indent="-457200">
              <a:buFont typeface="Arial"/>
              <a:buChar char="•"/>
            </a:pPr>
            <a:r>
              <a:rPr lang="en-US" sz="2800" dirty="0" smtClean="0"/>
              <a:t>Just 2 more classes till pau.</a:t>
            </a:r>
          </a:p>
          <a:p>
            <a:pPr marL="457200" indent="-457200">
              <a:buFont typeface="Arial"/>
              <a:buChar char="•"/>
            </a:pPr>
            <a:r>
              <a:rPr lang="en-US" sz="2800" dirty="0" err="1" smtClean="0"/>
              <a:t>Donʻt</a:t>
            </a:r>
            <a:r>
              <a:rPr lang="en-US" sz="2800" dirty="0" smtClean="0"/>
              <a:t> forget to upload 2 Video Reflection Papers &amp; 2 Heritage Sites Papers.</a:t>
            </a:r>
          </a:p>
          <a:p>
            <a:pPr marL="457200" indent="-457200">
              <a:buFont typeface="Arial"/>
              <a:buChar char="•"/>
            </a:pPr>
            <a:r>
              <a:rPr lang="en-US" sz="2800" dirty="0" smtClean="0"/>
              <a:t>Final Exam on June 29</a:t>
            </a:r>
            <a:r>
              <a:rPr lang="en-US" sz="2800" baseline="30000" dirty="0" smtClean="0"/>
              <a:t>th</a:t>
            </a:r>
            <a:r>
              <a:rPr lang="en-US" sz="2800" dirty="0" smtClean="0"/>
              <a:t>.</a:t>
            </a:r>
          </a:p>
          <a:p>
            <a:pPr marL="457200" indent="-457200">
              <a:buFont typeface="Arial"/>
              <a:buChar char="•"/>
            </a:pPr>
            <a:r>
              <a:rPr lang="en-US" sz="2800" dirty="0" smtClean="0"/>
              <a:t>Papers due July 2</a:t>
            </a:r>
            <a:r>
              <a:rPr lang="en-US" sz="2800" baseline="30000" dirty="0" smtClean="0"/>
              <a:t>nd</a:t>
            </a:r>
            <a:r>
              <a:rPr lang="en-US" sz="2800" dirty="0" smtClean="0"/>
              <a:t> midnight.</a:t>
            </a:r>
            <a:endParaRPr lang="en-US" sz="2800" dirty="0"/>
          </a:p>
        </p:txBody>
      </p:sp>
    </p:spTree>
    <p:extLst>
      <p:ext uri="{BB962C8B-B14F-4D97-AF65-F5344CB8AC3E}">
        <p14:creationId xmlns:p14="http://schemas.microsoft.com/office/powerpoint/2010/main" val="4128365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460" y="155144"/>
            <a:ext cx="8229600" cy="973835"/>
          </a:xfrm>
        </p:spPr>
        <p:txBody>
          <a:bodyPr>
            <a:normAutofit fontScale="90000"/>
          </a:bodyPr>
          <a:lstStyle/>
          <a:p>
            <a:r>
              <a:rPr lang="en-US" sz="3600" dirty="0" smtClean="0"/>
              <a:t>ʻŌlelo </a:t>
            </a:r>
            <a:r>
              <a:rPr lang="en-US" sz="3600" dirty="0" err="1" smtClean="0"/>
              <a:t>Noʻeau</a:t>
            </a:r>
            <a:r>
              <a:rPr lang="en-US" sz="3600" dirty="0" smtClean="0"/>
              <a:t> – Hawaiian Proverbs</a:t>
            </a:r>
            <a:br>
              <a:rPr lang="en-US" sz="3600" dirty="0" smtClean="0"/>
            </a:br>
            <a:r>
              <a:rPr lang="en-US" sz="3600" dirty="0" smtClean="0"/>
              <a:t>Relating to Teaching &amp; Learning</a:t>
            </a:r>
            <a:endParaRPr lang="en-US" sz="3600" dirty="0"/>
          </a:p>
        </p:txBody>
      </p:sp>
      <p:sp>
        <p:nvSpPr>
          <p:cNvPr id="4" name="TextBox 3"/>
          <p:cNvSpPr txBox="1"/>
          <p:nvPr/>
        </p:nvSpPr>
        <p:spPr>
          <a:xfrm>
            <a:off x="217100" y="1411221"/>
            <a:ext cx="3669984" cy="5016756"/>
          </a:xfrm>
          <a:prstGeom prst="rect">
            <a:avLst/>
          </a:prstGeom>
          <a:noFill/>
        </p:spPr>
        <p:txBody>
          <a:bodyPr wrap="square" rtlCol="0">
            <a:spAutoFit/>
          </a:bodyPr>
          <a:lstStyle/>
          <a:p>
            <a:r>
              <a:rPr lang="en-US" sz="4000" i="1" baseline="30000" dirty="0" err="1"/>
              <a:t>Nāna</a:t>
            </a:r>
            <a:r>
              <a:rPr lang="en-US" sz="4000" i="1" baseline="30000" dirty="0"/>
              <a:t>̄ </a:t>
            </a:r>
            <a:r>
              <a:rPr lang="en-US" sz="4000" i="1" baseline="30000" dirty="0" err="1"/>
              <a:t>ka</a:t>
            </a:r>
            <a:r>
              <a:rPr lang="en-US" sz="4000" i="1" baseline="30000" dirty="0"/>
              <a:t> maka. Hoʻolohe. Paʻa </a:t>
            </a:r>
            <a:r>
              <a:rPr lang="en-US" sz="4000" i="1" baseline="30000" dirty="0" err="1"/>
              <a:t>ka</a:t>
            </a:r>
            <a:r>
              <a:rPr lang="en-US" sz="4000" i="1" baseline="30000" dirty="0"/>
              <a:t> waha. Hoʻopili.</a:t>
            </a:r>
          </a:p>
          <a:p>
            <a:r>
              <a:rPr lang="en-US" sz="4000" baseline="30000" dirty="0"/>
              <a:t>Observe, listen. Keep the mouth shut. Imitate</a:t>
            </a:r>
            <a:r>
              <a:rPr lang="en-US" sz="4000" baseline="30000" dirty="0" smtClean="0"/>
              <a:t>.</a:t>
            </a:r>
          </a:p>
          <a:p>
            <a:endParaRPr lang="en-US" sz="4000" baseline="30000" dirty="0"/>
          </a:p>
          <a:p>
            <a:r>
              <a:rPr lang="en-US" sz="4000" i="1" baseline="30000" dirty="0"/>
              <a:t>I </a:t>
            </a:r>
            <a:r>
              <a:rPr lang="en-US" sz="4000" i="1" baseline="30000" dirty="0" err="1"/>
              <a:t>ka</a:t>
            </a:r>
            <a:r>
              <a:rPr lang="en-US" sz="4000" i="1" baseline="30000" dirty="0"/>
              <a:t> hoʻolohe nō, </a:t>
            </a:r>
            <a:r>
              <a:rPr lang="en-US" sz="4000" i="1" baseline="30000" dirty="0" err="1"/>
              <a:t>hoʻomaopopo</a:t>
            </a:r>
            <a:r>
              <a:rPr lang="en-US" sz="4000" i="1" baseline="30000" dirty="0"/>
              <a:t>.</a:t>
            </a:r>
          </a:p>
          <a:p>
            <a:r>
              <a:rPr lang="en-US" sz="4000" baseline="30000" dirty="0" smtClean="0"/>
              <a:t>By listening, one understands.</a:t>
            </a:r>
          </a:p>
          <a:p>
            <a:endParaRPr lang="en-US" sz="4000" baseline="30000" dirty="0" smtClean="0"/>
          </a:p>
          <a:p>
            <a:r>
              <a:rPr lang="en-US" sz="4000" i="1" baseline="30000" dirty="0" smtClean="0"/>
              <a:t>Ma </a:t>
            </a:r>
            <a:r>
              <a:rPr lang="en-US" sz="4000" i="1" baseline="30000" dirty="0" err="1" smtClean="0"/>
              <a:t>ka</a:t>
            </a:r>
            <a:r>
              <a:rPr lang="en-US" sz="4000" i="1" baseline="30000" dirty="0" smtClean="0"/>
              <a:t> hana no </a:t>
            </a:r>
            <a:r>
              <a:rPr lang="en-US" sz="4000" i="1" baseline="30000" dirty="0" err="1" smtClean="0"/>
              <a:t>ka</a:t>
            </a:r>
            <a:r>
              <a:rPr lang="en-US" sz="4000" i="1" baseline="30000" dirty="0" smtClean="0"/>
              <a:t> ʻike</a:t>
            </a:r>
          </a:p>
          <a:p>
            <a:r>
              <a:rPr lang="en-US" sz="4000" baseline="30000" dirty="0" smtClean="0"/>
              <a:t>Through work one learns</a:t>
            </a:r>
            <a:endParaRPr lang="en-US" sz="4000" baseline="30000" dirty="0"/>
          </a:p>
        </p:txBody>
      </p:sp>
      <p:pic>
        <p:nvPicPr>
          <p:cNvPr id="5" name="Picture 4" descr="art1b.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3090" y="2156034"/>
            <a:ext cx="4572000" cy="3048000"/>
          </a:xfrm>
          <a:prstGeom prst="rect">
            <a:avLst/>
          </a:prstGeom>
        </p:spPr>
      </p:pic>
      <p:sp>
        <p:nvSpPr>
          <p:cNvPr id="6" name="Rectangle 5"/>
          <p:cNvSpPr/>
          <p:nvPr/>
        </p:nvSpPr>
        <p:spPr>
          <a:xfrm>
            <a:off x="3887084" y="5377559"/>
            <a:ext cx="5093762" cy="830997"/>
          </a:xfrm>
          <a:prstGeom prst="rect">
            <a:avLst/>
          </a:prstGeom>
        </p:spPr>
        <p:txBody>
          <a:bodyPr wrap="none">
            <a:spAutoFit/>
          </a:bodyPr>
          <a:lstStyle/>
          <a:p>
            <a:pPr algn="ctr"/>
            <a:r>
              <a:rPr lang="en-US" sz="2400" dirty="0" err="1"/>
              <a:t>Nalani</a:t>
            </a:r>
            <a:r>
              <a:rPr lang="en-US" sz="2400" dirty="0"/>
              <a:t> </a:t>
            </a:r>
            <a:r>
              <a:rPr lang="en-US" sz="2400" dirty="0" err="1"/>
              <a:t>Kanakaole</a:t>
            </a:r>
            <a:r>
              <a:rPr lang="en-US" sz="2400" dirty="0"/>
              <a:t> and </a:t>
            </a:r>
            <a:r>
              <a:rPr lang="en-US" sz="2400" dirty="0" err="1"/>
              <a:t>Pualani</a:t>
            </a:r>
            <a:r>
              <a:rPr lang="en-US" sz="2400" dirty="0"/>
              <a:t> </a:t>
            </a:r>
            <a:r>
              <a:rPr lang="en-US" sz="2400" dirty="0" smtClean="0"/>
              <a:t>Kanahele</a:t>
            </a:r>
          </a:p>
          <a:p>
            <a:pPr algn="ctr"/>
            <a:r>
              <a:rPr lang="en-US" sz="2400" dirty="0" smtClean="0"/>
              <a:t>at </a:t>
            </a:r>
            <a:r>
              <a:rPr lang="en-US" sz="2400" dirty="0" err="1" smtClean="0"/>
              <a:t>Merrie</a:t>
            </a:r>
            <a:r>
              <a:rPr lang="en-US" sz="2400" dirty="0" smtClean="0"/>
              <a:t> Monarch</a:t>
            </a:r>
            <a:endParaRPr lang="en-US" sz="2400" dirty="0"/>
          </a:p>
        </p:txBody>
      </p:sp>
    </p:spTree>
    <p:extLst>
      <p:ext uri="{BB962C8B-B14F-4D97-AF65-F5344CB8AC3E}">
        <p14:creationId xmlns:p14="http://schemas.microsoft.com/office/powerpoint/2010/main" val="36109277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29" y="0"/>
            <a:ext cx="8229600" cy="767496"/>
          </a:xfrm>
        </p:spPr>
        <p:txBody>
          <a:bodyPr>
            <a:normAutofit/>
          </a:bodyPr>
          <a:lstStyle/>
          <a:p>
            <a:r>
              <a:rPr lang="en-US" sz="4000" dirty="0" smtClean="0"/>
              <a:t>Western/Missionary Education</a:t>
            </a:r>
            <a:endParaRPr lang="en-US" sz="4000" dirty="0"/>
          </a:p>
        </p:txBody>
      </p:sp>
      <p:sp>
        <p:nvSpPr>
          <p:cNvPr id="10" name="TextBox 9"/>
          <p:cNvSpPr txBox="1"/>
          <p:nvPr/>
        </p:nvSpPr>
        <p:spPr>
          <a:xfrm>
            <a:off x="0" y="767496"/>
            <a:ext cx="5838250" cy="4401205"/>
          </a:xfrm>
          <a:prstGeom prst="rect">
            <a:avLst/>
          </a:prstGeom>
          <a:noFill/>
        </p:spPr>
        <p:txBody>
          <a:bodyPr wrap="square" rtlCol="0">
            <a:spAutoFit/>
          </a:bodyPr>
          <a:lstStyle/>
          <a:p>
            <a:pPr marL="457200" indent="-457200">
              <a:buFont typeface="Arial"/>
              <a:buChar char="•"/>
            </a:pPr>
            <a:r>
              <a:rPr lang="en-US" sz="2800" dirty="0" smtClean="0"/>
              <a:t>Arrived in 1820 from </a:t>
            </a:r>
            <a:r>
              <a:rPr lang="en-US" sz="2800" dirty="0" smtClean="0"/>
              <a:t>Boston after Kamehameha died</a:t>
            </a:r>
            <a:endParaRPr lang="en-US" sz="2800" dirty="0" smtClean="0"/>
          </a:p>
          <a:p>
            <a:pPr marL="457200" indent="-457200">
              <a:buFont typeface="Arial"/>
              <a:buChar char="•"/>
            </a:pPr>
            <a:r>
              <a:rPr lang="en-US" sz="2800" dirty="0" smtClean="0"/>
              <a:t>Brought the printing press</a:t>
            </a:r>
          </a:p>
          <a:p>
            <a:pPr marL="457200" indent="-457200">
              <a:buFont typeface="Arial"/>
              <a:buChar char="•"/>
            </a:pPr>
            <a:r>
              <a:rPr lang="en-US" sz="2800" dirty="0" smtClean="0"/>
              <a:t>Printed primers, Hawaiian language periodicals, the Holy Bible</a:t>
            </a:r>
          </a:p>
          <a:p>
            <a:pPr marL="457200" indent="-457200">
              <a:buFont typeface="Arial"/>
              <a:buChar char="•"/>
            </a:pPr>
            <a:r>
              <a:rPr lang="en-US" sz="2800" dirty="0" smtClean="0"/>
              <a:t>Western education &amp; knowledge = Christian civilization</a:t>
            </a:r>
          </a:p>
          <a:p>
            <a:pPr marL="457200" indent="-457200">
              <a:buFont typeface="Arial"/>
              <a:buChar char="•"/>
            </a:pPr>
            <a:r>
              <a:rPr lang="en-US" sz="2800" dirty="0" smtClean="0"/>
              <a:t>Fill the islands with schools &amp; churches</a:t>
            </a:r>
          </a:p>
          <a:p>
            <a:pPr marL="457200" indent="-457200">
              <a:buFont typeface="Arial"/>
              <a:buChar char="•"/>
            </a:pPr>
            <a:r>
              <a:rPr lang="en-US" sz="2800" dirty="0" smtClean="0"/>
              <a:t>New ways replaced old ways</a:t>
            </a:r>
          </a:p>
        </p:txBody>
      </p:sp>
      <p:pic>
        <p:nvPicPr>
          <p:cNvPr id="13" name="Picture 12" descr="kawaiahao_church,_honolulu,_in_1857.jpg"/>
          <p:cNvPicPr>
            <a:picLocks noChangeAspect="1"/>
          </p:cNvPicPr>
          <p:nvPr/>
        </p:nvPicPr>
        <p:blipFill rotWithShape="1">
          <a:blip r:embed="rId2">
            <a:extLst>
              <a:ext uri="{28A0092B-C50C-407E-A947-70E740481C1C}">
                <a14:useLocalDpi xmlns:a14="http://schemas.microsoft.com/office/drawing/2010/main" val="0"/>
              </a:ext>
            </a:extLst>
          </a:blip>
          <a:srcRect l="16385" t="15021" r="5999"/>
          <a:stretch/>
        </p:blipFill>
        <p:spPr>
          <a:xfrm>
            <a:off x="5946149" y="1123462"/>
            <a:ext cx="2957779" cy="2013850"/>
          </a:xfrm>
          <a:prstGeom prst="rect">
            <a:avLst/>
          </a:prstGeom>
        </p:spPr>
      </p:pic>
      <p:sp>
        <p:nvSpPr>
          <p:cNvPr id="14" name="TextBox 13"/>
          <p:cNvSpPr txBox="1"/>
          <p:nvPr/>
        </p:nvSpPr>
        <p:spPr>
          <a:xfrm>
            <a:off x="5838250" y="3223804"/>
            <a:ext cx="3192033" cy="830997"/>
          </a:xfrm>
          <a:prstGeom prst="rect">
            <a:avLst/>
          </a:prstGeom>
          <a:noFill/>
        </p:spPr>
        <p:txBody>
          <a:bodyPr wrap="square" rtlCol="0">
            <a:spAutoFit/>
          </a:bodyPr>
          <a:lstStyle/>
          <a:p>
            <a:r>
              <a:rPr lang="en-US" sz="2400" dirty="0" err="1" smtClean="0"/>
              <a:t>Kawaiahao</a:t>
            </a:r>
            <a:r>
              <a:rPr lang="en-US" sz="2400" dirty="0" smtClean="0"/>
              <a:t> Church with </a:t>
            </a:r>
            <a:r>
              <a:rPr lang="en-US" sz="2400" dirty="0"/>
              <a:t>M</a:t>
            </a:r>
            <a:r>
              <a:rPr lang="en-US" sz="2400" dirty="0" smtClean="0"/>
              <a:t>ission Houses (1857)</a:t>
            </a:r>
            <a:endParaRPr lang="en-US" sz="2400" dirty="0"/>
          </a:p>
        </p:txBody>
      </p:sp>
      <p:pic>
        <p:nvPicPr>
          <p:cNvPr id="16" name="Picture 15" descr="Hawaian-Bible-09-1044.jpg"/>
          <p:cNvPicPr>
            <a:picLocks noChangeAspect="1"/>
          </p:cNvPicPr>
          <p:nvPr/>
        </p:nvPicPr>
        <p:blipFill rotWithShape="1">
          <a:blip r:embed="rId3">
            <a:extLst>
              <a:ext uri="{28A0092B-C50C-407E-A947-70E740481C1C}">
                <a14:useLocalDpi xmlns:a14="http://schemas.microsoft.com/office/drawing/2010/main" val="0"/>
              </a:ext>
            </a:extLst>
          </a:blip>
          <a:srcRect l="6110" r="6535" b="5557"/>
          <a:stretch/>
        </p:blipFill>
        <p:spPr>
          <a:xfrm>
            <a:off x="5946149" y="3998005"/>
            <a:ext cx="2878980" cy="2370011"/>
          </a:xfrm>
          <a:prstGeom prst="rect">
            <a:avLst/>
          </a:prstGeom>
        </p:spPr>
      </p:pic>
      <p:sp>
        <p:nvSpPr>
          <p:cNvPr id="18" name="TextBox 17"/>
          <p:cNvSpPr txBox="1"/>
          <p:nvPr/>
        </p:nvSpPr>
        <p:spPr>
          <a:xfrm>
            <a:off x="2080846" y="5326051"/>
            <a:ext cx="3661000" cy="923330"/>
          </a:xfrm>
          <a:prstGeom prst="rect">
            <a:avLst/>
          </a:prstGeom>
          <a:noFill/>
        </p:spPr>
        <p:txBody>
          <a:bodyPr wrap="square" rtlCol="0">
            <a:spAutoFit/>
          </a:bodyPr>
          <a:lstStyle/>
          <a:p>
            <a:r>
              <a:rPr lang="en-US" dirty="0" smtClean="0"/>
              <a:t>Hawaiian Bible - </a:t>
            </a:r>
            <a:r>
              <a:rPr lang="en-US" i="1" dirty="0" err="1" smtClean="0"/>
              <a:t>Baibala</a:t>
            </a:r>
            <a:r>
              <a:rPr lang="en-US" i="1" dirty="0" smtClean="0"/>
              <a:t> </a:t>
            </a:r>
            <a:r>
              <a:rPr lang="en-US" i="1" dirty="0" err="1" smtClean="0"/>
              <a:t>Hemolele</a:t>
            </a:r>
            <a:endParaRPr lang="en-US" dirty="0" smtClean="0"/>
          </a:p>
          <a:p>
            <a:pPr marL="285750" indent="-285750">
              <a:buFont typeface="Arial"/>
              <a:buChar char="•"/>
            </a:pPr>
            <a:r>
              <a:rPr lang="en-US" dirty="0" smtClean="0"/>
              <a:t>printed in New York in 1822</a:t>
            </a:r>
          </a:p>
          <a:p>
            <a:pPr marL="285750" indent="-285750">
              <a:buFont typeface="Arial"/>
              <a:buChar char="•"/>
            </a:pPr>
            <a:r>
              <a:rPr lang="en-US" dirty="0"/>
              <a:t>s</a:t>
            </a:r>
            <a:r>
              <a:rPr lang="en-US" dirty="0" smtClean="0"/>
              <a:t>igned by Hiram Bingham</a:t>
            </a:r>
            <a:endParaRPr lang="en-US" dirty="0"/>
          </a:p>
        </p:txBody>
      </p:sp>
    </p:spTree>
    <p:extLst>
      <p:ext uri="{BB962C8B-B14F-4D97-AF65-F5344CB8AC3E}">
        <p14:creationId xmlns:p14="http://schemas.microsoft.com/office/powerpoint/2010/main" val="800976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75542" y="5177860"/>
            <a:ext cx="3350690" cy="1015663"/>
          </a:xfrm>
          <a:prstGeom prst="rect">
            <a:avLst/>
          </a:prstGeom>
          <a:noFill/>
        </p:spPr>
        <p:txBody>
          <a:bodyPr wrap="square" rtlCol="0">
            <a:spAutoFit/>
          </a:bodyPr>
          <a:lstStyle/>
          <a:p>
            <a:r>
              <a:rPr lang="en-US" sz="2000" dirty="0" smtClean="0"/>
              <a:t>Printing press in </a:t>
            </a:r>
            <a:r>
              <a:rPr lang="en-US" sz="2000" dirty="0" err="1" smtClean="0"/>
              <a:t>Lahainaluna</a:t>
            </a:r>
            <a:r>
              <a:rPr lang="en-US" sz="2000" dirty="0" smtClean="0"/>
              <a:t>:</a:t>
            </a:r>
          </a:p>
          <a:p>
            <a:pPr marL="342900" indent="-342900">
              <a:buFont typeface="Arial"/>
              <a:buChar char="•"/>
            </a:pPr>
            <a:r>
              <a:rPr lang="en-US" sz="2000" dirty="0" smtClean="0"/>
              <a:t>First </a:t>
            </a:r>
            <a:r>
              <a:rPr lang="en-US" sz="2000" i="1" dirty="0" smtClean="0"/>
              <a:t>Ka Lama</a:t>
            </a:r>
          </a:p>
          <a:p>
            <a:pPr marL="342900" indent="-342900">
              <a:buFont typeface="Arial"/>
              <a:buChar char="•"/>
            </a:pPr>
            <a:r>
              <a:rPr lang="en-US" sz="2000" dirty="0" smtClean="0"/>
              <a:t>Then books for the school</a:t>
            </a:r>
            <a:endParaRPr lang="en-US" sz="2000" dirty="0"/>
          </a:p>
        </p:txBody>
      </p:sp>
      <p:sp>
        <p:nvSpPr>
          <p:cNvPr id="6" name="Rectangle 5"/>
          <p:cNvSpPr/>
          <p:nvPr/>
        </p:nvSpPr>
        <p:spPr>
          <a:xfrm>
            <a:off x="4973636" y="3595490"/>
            <a:ext cx="4170364" cy="1631216"/>
          </a:xfrm>
          <a:prstGeom prst="rect">
            <a:avLst/>
          </a:prstGeom>
        </p:spPr>
        <p:txBody>
          <a:bodyPr wrap="square">
            <a:spAutoFit/>
          </a:bodyPr>
          <a:lstStyle/>
          <a:p>
            <a:pPr algn="ctr"/>
            <a:r>
              <a:rPr lang="en-US" sz="2000" dirty="0" err="1" smtClean="0"/>
              <a:t>Lahainaluna</a:t>
            </a:r>
            <a:r>
              <a:rPr lang="en-US" sz="2000" dirty="0" smtClean="0"/>
              <a:t> School, Maui</a:t>
            </a:r>
          </a:p>
          <a:p>
            <a:pPr marL="457200" indent="-457200">
              <a:buFont typeface="Arial"/>
              <a:buChar char="•"/>
            </a:pPr>
            <a:r>
              <a:rPr lang="en-US" sz="2000" dirty="0" smtClean="0"/>
              <a:t>Established in 1832 </a:t>
            </a:r>
            <a:r>
              <a:rPr lang="en-US" sz="2000" dirty="0"/>
              <a:t>to train Hawaiian </a:t>
            </a:r>
            <a:r>
              <a:rPr lang="en-US" sz="2000" dirty="0" smtClean="0"/>
              <a:t>men to </a:t>
            </a:r>
            <a:r>
              <a:rPr lang="en-US" sz="2000" dirty="0"/>
              <a:t>be teachers &amp; </a:t>
            </a:r>
            <a:r>
              <a:rPr lang="en-US" sz="2000" dirty="0" smtClean="0"/>
              <a:t>religious/political leaders</a:t>
            </a:r>
          </a:p>
          <a:p>
            <a:pPr marL="457200" indent="-457200">
              <a:buFont typeface="Arial"/>
              <a:buChar char="•"/>
            </a:pPr>
            <a:r>
              <a:rPr lang="en-US" sz="2000" dirty="0" smtClean="0"/>
              <a:t>Graduates to teach &amp; preach</a:t>
            </a:r>
            <a:endParaRPr lang="en-US" sz="2000" dirty="0"/>
          </a:p>
        </p:txBody>
      </p:sp>
      <p:pic>
        <p:nvPicPr>
          <p:cNvPr id="7" name="Picture 6" descr="press.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75542" y="772595"/>
            <a:ext cx="3137716" cy="2822895"/>
          </a:xfrm>
          <a:prstGeom prst="rect">
            <a:avLst/>
          </a:prstGeom>
        </p:spPr>
      </p:pic>
      <p:pic>
        <p:nvPicPr>
          <p:cNvPr id="8" name="Picture 7" descr="Hiram_Bingham_preaching_to_Queen_Kaahumanu_at_Waimea_in_1826.jpg"/>
          <p:cNvPicPr>
            <a:picLocks noChangeAspect="1"/>
          </p:cNvPicPr>
          <p:nvPr/>
        </p:nvPicPr>
        <p:blipFill rotWithShape="1">
          <a:blip r:embed="rId3">
            <a:extLst>
              <a:ext uri="{28A0092B-C50C-407E-A947-70E740481C1C}">
                <a14:useLocalDpi xmlns:a14="http://schemas.microsoft.com/office/drawing/2010/main" val="0"/>
              </a:ext>
            </a:extLst>
          </a:blip>
          <a:srcRect l="12168" t="32002" r="37742" b="9163"/>
          <a:stretch/>
        </p:blipFill>
        <p:spPr>
          <a:xfrm>
            <a:off x="457200" y="772595"/>
            <a:ext cx="4388338" cy="3168618"/>
          </a:xfrm>
          <a:prstGeom prst="rect">
            <a:avLst/>
          </a:prstGeom>
        </p:spPr>
      </p:pic>
      <p:sp>
        <p:nvSpPr>
          <p:cNvPr id="11" name="TextBox 10"/>
          <p:cNvSpPr txBox="1"/>
          <p:nvPr/>
        </p:nvSpPr>
        <p:spPr>
          <a:xfrm>
            <a:off x="869462" y="172479"/>
            <a:ext cx="7756769" cy="461665"/>
          </a:xfrm>
          <a:prstGeom prst="rect">
            <a:avLst/>
          </a:prstGeom>
          <a:noFill/>
        </p:spPr>
        <p:txBody>
          <a:bodyPr wrap="square" rtlCol="0">
            <a:spAutoFit/>
          </a:bodyPr>
          <a:lstStyle/>
          <a:p>
            <a:r>
              <a:rPr lang="en-US" sz="2400" dirty="0" smtClean="0"/>
              <a:t>Missionary Education = Conversion to Christian Way of Life</a:t>
            </a:r>
            <a:endParaRPr lang="en-US" sz="2400" dirty="0"/>
          </a:p>
        </p:txBody>
      </p:sp>
      <p:sp>
        <p:nvSpPr>
          <p:cNvPr id="13" name="TextBox 12"/>
          <p:cNvSpPr txBox="1"/>
          <p:nvPr/>
        </p:nvSpPr>
        <p:spPr>
          <a:xfrm>
            <a:off x="457200" y="4061749"/>
            <a:ext cx="4436329" cy="707886"/>
          </a:xfrm>
          <a:prstGeom prst="rect">
            <a:avLst/>
          </a:prstGeom>
          <a:noFill/>
        </p:spPr>
        <p:txBody>
          <a:bodyPr wrap="square" rtlCol="0">
            <a:spAutoFit/>
          </a:bodyPr>
          <a:lstStyle/>
          <a:p>
            <a:r>
              <a:rPr lang="en-US" sz="2000" dirty="0" err="1" smtClean="0"/>
              <a:t>Ka’ahumanu</a:t>
            </a:r>
            <a:r>
              <a:rPr lang="en-US" sz="2000" dirty="0" smtClean="0"/>
              <a:t> listening to Hiram Bingham preaching in </a:t>
            </a:r>
            <a:r>
              <a:rPr lang="en-US" sz="2000" dirty="0" err="1" smtClean="0"/>
              <a:t>Waimea</a:t>
            </a:r>
            <a:r>
              <a:rPr lang="en-US" sz="2000" dirty="0" smtClean="0"/>
              <a:t>, </a:t>
            </a:r>
            <a:r>
              <a:rPr lang="en-US" sz="2000" dirty="0" err="1" smtClean="0"/>
              <a:t>O’ahu</a:t>
            </a:r>
            <a:r>
              <a:rPr lang="en-US" sz="2000" dirty="0" smtClean="0"/>
              <a:t> in 1826</a:t>
            </a:r>
            <a:endParaRPr lang="en-US" sz="2000" dirty="0"/>
          </a:p>
        </p:txBody>
      </p:sp>
    </p:spTree>
    <p:extLst>
      <p:ext uri="{BB962C8B-B14F-4D97-AF65-F5344CB8AC3E}">
        <p14:creationId xmlns:p14="http://schemas.microsoft.com/office/powerpoint/2010/main" val="2159562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3923"/>
          </a:xfrm>
        </p:spPr>
        <p:txBody>
          <a:bodyPr>
            <a:normAutofit/>
          </a:bodyPr>
          <a:lstStyle/>
          <a:p>
            <a:pPr algn="l"/>
            <a:r>
              <a:rPr lang="en-US" sz="3600" dirty="0" err="1" smtClean="0"/>
              <a:t>Hawaiʻi’s</a:t>
            </a:r>
            <a:r>
              <a:rPr lang="en-US" sz="3600" dirty="0" smtClean="0"/>
              <a:t> Legacy of Literacy</a:t>
            </a:r>
            <a:endParaRPr lang="en-US" sz="3600" dirty="0"/>
          </a:p>
        </p:txBody>
      </p:sp>
      <p:sp>
        <p:nvSpPr>
          <p:cNvPr id="4" name="TextBox 3"/>
          <p:cNvSpPr txBox="1"/>
          <p:nvPr/>
        </p:nvSpPr>
        <p:spPr>
          <a:xfrm>
            <a:off x="119610" y="3879305"/>
            <a:ext cx="3867511" cy="1569660"/>
          </a:xfrm>
          <a:prstGeom prst="rect">
            <a:avLst/>
          </a:prstGeom>
          <a:noFill/>
        </p:spPr>
        <p:txBody>
          <a:bodyPr wrap="square" rtlCol="0">
            <a:spAutoFit/>
          </a:bodyPr>
          <a:lstStyle/>
          <a:p>
            <a:pPr algn="ctr"/>
            <a:r>
              <a:rPr lang="en-US" sz="2400" dirty="0" smtClean="0"/>
              <a:t>Dr. </a:t>
            </a:r>
            <a:r>
              <a:rPr lang="en-US" sz="2400" dirty="0" err="1" smtClean="0"/>
              <a:t>Puakea</a:t>
            </a:r>
            <a:r>
              <a:rPr lang="en-US" sz="2400" dirty="0" smtClean="0"/>
              <a:t> </a:t>
            </a:r>
            <a:r>
              <a:rPr lang="en-US" sz="2400" dirty="0" err="1" smtClean="0"/>
              <a:t>Nogelmeier</a:t>
            </a:r>
            <a:r>
              <a:rPr lang="en-US" sz="2400" dirty="0" smtClean="0"/>
              <a:t>, PhD</a:t>
            </a:r>
          </a:p>
          <a:p>
            <a:pPr marL="457200" indent="-457200">
              <a:buFont typeface="Arial"/>
              <a:buChar char="•"/>
            </a:pPr>
            <a:r>
              <a:rPr lang="en-US" sz="2400" dirty="0" smtClean="0"/>
              <a:t>UH Hawn language professor</a:t>
            </a:r>
          </a:p>
          <a:p>
            <a:pPr marL="457200" indent="-457200">
              <a:buFont typeface="Arial"/>
              <a:buChar char="•"/>
            </a:pPr>
            <a:r>
              <a:rPr lang="en-US" sz="2400" dirty="0" smtClean="0"/>
              <a:t>Trained in hula</a:t>
            </a:r>
            <a:endParaRPr lang="en-US" sz="2400" dirty="0"/>
          </a:p>
        </p:txBody>
      </p:sp>
      <p:pic>
        <p:nvPicPr>
          <p:cNvPr id="5" name="Picture 4" descr="Screen Shot 2015-10-12 at 9.50.1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277" y="683923"/>
            <a:ext cx="3617844" cy="3165614"/>
          </a:xfrm>
          <a:prstGeom prst="rect">
            <a:avLst/>
          </a:prstGeom>
        </p:spPr>
      </p:pic>
      <p:sp>
        <p:nvSpPr>
          <p:cNvPr id="6" name="Rectangle 5"/>
          <p:cNvSpPr/>
          <p:nvPr/>
        </p:nvSpPr>
        <p:spPr>
          <a:xfrm>
            <a:off x="243087" y="5300570"/>
            <a:ext cx="3977348" cy="1015663"/>
          </a:xfrm>
          <a:prstGeom prst="rect">
            <a:avLst/>
          </a:prstGeom>
        </p:spPr>
        <p:txBody>
          <a:bodyPr wrap="square">
            <a:spAutoFit/>
          </a:bodyPr>
          <a:lstStyle/>
          <a:p>
            <a:r>
              <a:rPr lang="en-US" sz="2000" dirty="0">
                <a:hlinkClick r:id="rId3"/>
              </a:rPr>
              <a:t>https://www.youtube.com/watch?v=</a:t>
            </a:r>
            <a:r>
              <a:rPr lang="en-US" sz="2000" dirty="0" smtClean="0">
                <a:hlinkClick r:id="rId3"/>
              </a:rPr>
              <a:t>qx44JMlkxyk</a:t>
            </a:r>
            <a:endParaRPr lang="en-US" sz="2000" dirty="0" smtClean="0"/>
          </a:p>
          <a:p>
            <a:r>
              <a:rPr lang="en-US" sz="2000" dirty="0" err="1" smtClean="0"/>
              <a:t>TEDxTalks</a:t>
            </a:r>
            <a:endParaRPr lang="en-US" sz="2000" dirty="0"/>
          </a:p>
        </p:txBody>
      </p:sp>
      <p:sp>
        <p:nvSpPr>
          <p:cNvPr id="9" name="TextBox 8"/>
          <p:cNvSpPr txBox="1"/>
          <p:nvPr/>
        </p:nvSpPr>
        <p:spPr>
          <a:xfrm>
            <a:off x="3987121" y="683923"/>
            <a:ext cx="4893110" cy="5632310"/>
          </a:xfrm>
          <a:prstGeom prst="rect">
            <a:avLst/>
          </a:prstGeom>
          <a:noFill/>
        </p:spPr>
        <p:txBody>
          <a:bodyPr wrap="square" rtlCol="0">
            <a:spAutoFit/>
          </a:bodyPr>
          <a:lstStyle/>
          <a:p>
            <a:pPr marL="342900" indent="-342900">
              <a:buFont typeface="Arial"/>
              <a:buChar char="•"/>
            </a:pPr>
            <a:r>
              <a:rPr lang="en-US" sz="2400" dirty="0" smtClean="0"/>
              <a:t>With arrival of foreigners, Hawaiians were eager to get stuff</a:t>
            </a:r>
          </a:p>
          <a:p>
            <a:pPr marL="342900" indent="-342900">
              <a:buFont typeface="Arial"/>
              <a:buChar char="•"/>
            </a:pPr>
            <a:r>
              <a:rPr lang="en-US" sz="2400" dirty="0" smtClean="0"/>
              <a:t>Missionaries set up in court</a:t>
            </a:r>
          </a:p>
          <a:p>
            <a:pPr marL="342900" indent="-342900">
              <a:buFont typeface="Arial"/>
              <a:buChar char="•"/>
            </a:pPr>
            <a:r>
              <a:rPr lang="en-US" sz="2400" dirty="0" smtClean="0"/>
              <a:t>Worked with Hawaiians to create the written Hawaiian language</a:t>
            </a:r>
          </a:p>
          <a:p>
            <a:pPr marL="342900" indent="-342900">
              <a:buFont typeface="Arial"/>
              <a:buChar char="•"/>
            </a:pPr>
            <a:r>
              <a:rPr lang="en-US" sz="2400" dirty="0" smtClean="0"/>
              <a:t>1824 </a:t>
            </a:r>
            <a:r>
              <a:rPr lang="en-US" sz="2400" dirty="0" err="1" smtClean="0"/>
              <a:t>Kaʻahumanu</a:t>
            </a:r>
            <a:r>
              <a:rPr lang="en-US" sz="2400" dirty="0" smtClean="0"/>
              <a:t> issued an edict</a:t>
            </a:r>
          </a:p>
          <a:p>
            <a:pPr marL="342900" indent="-342900">
              <a:buFont typeface="Arial"/>
              <a:buChar char="•"/>
            </a:pPr>
            <a:r>
              <a:rPr lang="en-US" sz="2400" dirty="0" smtClean="0"/>
              <a:t>Kamehameha III “My nation will be a literate nation.”</a:t>
            </a:r>
          </a:p>
          <a:p>
            <a:pPr marL="342900" indent="-342900">
              <a:buFont typeface="Arial"/>
              <a:buChar char="•"/>
            </a:pPr>
            <a:r>
              <a:rPr lang="en-US" sz="2400" dirty="0" smtClean="0"/>
              <a:t>Hawaiian language newspapers flowered up to 1948.</a:t>
            </a:r>
          </a:p>
          <a:p>
            <a:pPr marL="342900" indent="-342900">
              <a:buFont typeface="Arial"/>
              <a:buChar char="•"/>
            </a:pPr>
            <a:r>
              <a:rPr lang="en-US" sz="2400" dirty="0" smtClean="0"/>
              <a:t>Newspapers were embraced as collective repository.</a:t>
            </a:r>
          </a:p>
          <a:p>
            <a:pPr marL="342900" indent="-342900">
              <a:buFont typeface="Arial"/>
              <a:buChar char="•"/>
            </a:pPr>
            <a:r>
              <a:rPr lang="en-US" sz="2400" dirty="0" smtClean="0"/>
              <a:t>Huge bodies of knowledge</a:t>
            </a:r>
          </a:p>
          <a:p>
            <a:pPr marL="342900" indent="-342900">
              <a:buFont typeface="Arial"/>
              <a:buChar char="•"/>
            </a:pPr>
            <a:r>
              <a:rPr lang="en-US" sz="2400" dirty="0" smtClean="0"/>
              <a:t>Digitized newspapers provide raw material for research</a:t>
            </a:r>
            <a:endParaRPr lang="en-US" sz="2400" dirty="0"/>
          </a:p>
        </p:txBody>
      </p:sp>
    </p:spTree>
    <p:extLst>
      <p:ext uri="{BB962C8B-B14F-4D97-AF65-F5344CB8AC3E}">
        <p14:creationId xmlns:p14="http://schemas.microsoft.com/office/powerpoint/2010/main" val="15078670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5404"/>
            <a:ext cx="8229600" cy="876051"/>
          </a:xfrm>
        </p:spPr>
        <p:txBody>
          <a:bodyPr>
            <a:normAutofit/>
          </a:bodyPr>
          <a:lstStyle/>
          <a:p>
            <a:r>
              <a:rPr lang="en-US" sz="4000" dirty="0" smtClean="0"/>
              <a:t>Brief History of the Hawaiian Language</a:t>
            </a:r>
            <a:endParaRPr lang="en-US" sz="4000" dirty="0"/>
          </a:p>
        </p:txBody>
      </p:sp>
      <p:sp>
        <p:nvSpPr>
          <p:cNvPr id="3" name="Content Placeholder 2"/>
          <p:cNvSpPr>
            <a:spLocks noGrp="1"/>
          </p:cNvSpPr>
          <p:nvPr>
            <p:ph idx="1"/>
          </p:nvPr>
        </p:nvSpPr>
        <p:spPr>
          <a:xfrm>
            <a:off x="200742" y="780647"/>
            <a:ext cx="6237182" cy="4525963"/>
          </a:xfrm>
        </p:spPr>
        <p:txBody>
          <a:bodyPr>
            <a:noAutofit/>
          </a:bodyPr>
          <a:lstStyle/>
          <a:p>
            <a:r>
              <a:rPr lang="en-US" sz="2800" dirty="0" smtClean="0"/>
              <a:t>Language spoken from about 400 AD to present</a:t>
            </a:r>
          </a:p>
          <a:p>
            <a:r>
              <a:rPr lang="en-US" sz="2800" dirty="0" smtClean="0"/>
              <a:t>Identity and history preserved in oral literature.</a:t>
            </a:r>
          </a:p>
          <a:p>
            <a:r>
              <a:rPr lang="en-US" sz="2800" dirty="0" smtClean="0"/>
              <a:t>Missionaries created written form of Hawaiian language in the 1820s.</a:t>
            </a:r>
          </a:p>
          <a:p>
            <a:r>
              <a:rPr lang="en-US" sz="2800" dirty="0" smtClean="0"/>
              <a:t>Focus of written language on Bible lessons</a:t>
            </a:r>
          </a:p>
          <a:p>
            <a:r>
              <a:rPr lang="en-US" sz="2800" dirty="0" smtClean="0"/>
              <a:t>Proliferation of Hawaiian language newspapers, containing histories, chants, local &amp; global news, birth &amp; death </a:t>
            </a:r>
            <a:r>
              <a:rPr lang="en-US" sz="2800" dirty="0" smtClean="0"/>
              <a:t>announcements</a:t>
            </a:r>
            <a:endParaRPr lang="en-US" sz="2800" dirty="0" smtClean="0"/>
          </a:p>
        </p:txBody>
      </p:sp>
      <p:pic>
        <p:nvPicPr>
          <p:cNvPr id="4" name="Picture 3" descr="Screen Shot 2017-06-14 at 10.30.1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7924" y="780647"/>
            <a:ext cx="2439391" cy="2706077"/>
          </a:xfrm>
          <a:prstGeom prst="rect">
            <a:avLst/>
          </a:prstGeom>
        </p:spPr>
      </p:pic>
      <p:sp>
        <p:nvSpPr>
          <p:cNvPr id="5" name="TextBox 4"/>
          <p:cNvSpPr txBox="1"/>
          <p:nvPr/>
        </p:nvSpPr>
        <p:spPr>
          <a:xfrm>
            <a:off x="5959231" y="3595077"/>
            <a:ext cx="3047999" cy="923330"/>
          </a:xfrm>
          <a:prstGeom prst="rect">
            <a:avLst/>
          </a:prstGeom>
          <a:noFill/>
        </p:spPr>
        <p:txBody>
          <a:bodyPr wrap="square" rtlCol="0">
            <a:spAutoFit/>
          </a:bodyPr>
          <a:lstStyle/>
          <a:p>
            <a:r>
              <a:rPr lang="en-US" dirty="0" smtClean="0"/>
              <a:t>Kamehameha III</a:t>
            </a:r>
          </a:p>
          <a:p>
            <a:r>
              <a:rPr lang="en-US" dirty="0" err="1" smtClean="0"/>
              <a:t>Kauikaouli</a:t>
            </a:r>
            <a:r>
              <a:rPr lang="en-US" dirty="0" smtClean="0"/>
              <a:t> – son of Kamehameha I &amp; </a:t>
            </a:r>
            <a:r>
              <a:rPr lang="en-US" dirty="0" err="1" smtClean="0"/>
              <a:t>Keopuolani</a:t>
            </a:r>
            <a:endParaRPr lang="en-US" dirty="0"/>
          </a:p>
        </p:txBody>
      </p:sp>
      <p:sp>
        <p:nvSpPr>
          <p:cNvPr id="6" name="TextBox 5"/>
          <p:cNvSpPr txBox="1"/>
          <p:nvPr/>
        </p:nvSpPr>
        <p:spPr>
          <a:xfrm>
            <a:off x="6069607" y="4518407"/>
            <a:ext cx="2937623" cy="1631216"/>
          </a:xfrm>
          <a:prstGeom prst="rect">
            <a:avLst/>
          </a:prstGeom>
          <a:noFill/>
        </p:spPr>
        <p:txBody>
          <a:bodyPr wrap="square" rtlCol="0">
            <a:spAutoFit/>
          </a:bodyPr>
          <a:lstStyle/>
          <a:p>
            <a:r>
              <a:rPr lang="en-US" sz="2500" dirty="0" smtClean="0"/>
              <a:t>“He </a:t>
            </a:r>
            <a:r>
              <a:rPr lang="en-US" sz="2500" dirty="0" err="1" smtClean="0"/>
              <a:t>aupuni</a:t>
            </a:r>
            <a:r>
              <a:rPr lang="en-US" sz="2500" dirty="0" smtClean="0"/>
              <a:t> palapala koʻu” mine will be a nation of letters and learning.</a:t>
            </a:r>
            <a:endParaRPr lang="en-US" sz="2500" dirty="0"/>
          </a:p>
        </p:txBody>
      </p:sp>
    </p:spTree>
    <p:extLst>
      <p:ext uri="{BB962C8B-B14F-4D97-AF65-F5344CB8AC3E}">
        <p14:creationId xmlns:p14="http://schemas.microsoft.com/office/powerpoint/2010/main" val="41812631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93159" y="0"/>
            <a:ext cx="4450302" cy="1028714"/>
          </a:xfrm>
        </p:spPr>
        <p:txBody>
          <a:bodyPr>
            <a:normAutofit/>
          </a:bodyPr>
          <a:lstStyle/>
          <a:p>
            <a:r>
              <a:rPr lang="en-US" sz="2400" dirty="0" smtClean="0"/>
              <a:t>Page from early Hawaiian language primer on The Alphabet</a:t>
            </a:r>
            <a:endParaRPr lang="en-US" sz="2400" dirty="0"/>
          </a:p>
        </p:txBody>
      </p:sp>
      <p:pic>
        <p:nvPicPr>
          <p:cNvPr id="4" name="Picture 3"/>
          <p:cNvPicPr>
            <a:picLocks noChangeAspect="1"/>
          </p:cNvPicPr>
          <p:nvPr/>
        </p:nvPicPr>
        <p:blipFill rotWithShape="1">
          <a:blip r:embed="rId2"/>
          <a:srcRect l="7440" t="1878" r="7713" b="1700"/>
          <a:stretch/>
        </p:blipFill>
        <p:spPr>
          <a:xfrm>
            <a:off x="135686" y="189657"/>
            <a:ext cx="4157473" cy="6614488"/>
          </a:xfrm>
          <a:prstGeom prst="rect">
            <a:avLst/>
          </a:prstGeom>
        </p:spPr>
      </p:pic>
      <p:sp>
        <p:nvSpPr>
          <p:cNvPr id="5" name="Oval 4"/>
          <p:cNvSpPr/>
          <p:nvPr/>
        </p:nvSpPr>
        <p:spPr>
          <a:xfrm>
            <a:off x="2561784" y="2095124"/>
            <a:ext cx="1508850" cy="379944"/>
          </a:xfrm>
          <a:prstGeom prst="ellipse">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H="1">
            <a:off x="3137103" y="1787769"/>
            <a:ext cx="1156056" cy="38877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1" name="Oval 10"/>
          <p:cNvSpPr/>
          <p:nvPr/>
        </p:nvSpPr>
        <p:spPr>
          <a:xfrm>
            <a:off x="2214423" y="4299648"/>
            <a:ext cx="1747660" cy="379944"/>
          </a:xfrm>
          <a:prstGeom prst="ellipse">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2293123" y="4679592"/>
            <a:ext cx="1687957" cy="379944"/>
          </a:xfrm>
          <a:prstGeom prst="ellipse">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2293123" y="5103381"/>
            <a:ext cx="1668960" cy="379944"/>
          </a:xfrm>
          <a:prstGeom prst="ellipse">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Content Placeholder 2"/>
          <p:cNvSpPr>
            <a:spLocks noGrp="1"/>
          </p:cNvSpPr>
          <p:nvPr>
            <p:ph idx="1"/>
          </p:nvPr>
        </p:nvSpPr>
        <p:spPr>
          <a:xfrm>
            <a:off x="4293159" y="957362"/>
            <a:ext cx="4913924" cy="4525963"/>
          </a:xfrm>
        </p:spPr>
        <p:txBody>
          <a:bodyPr>
            <a:noAutofit/>
          </a:bodyPr>
          <a:lstStyle/>
          <a:p>
            <a:r>
              <a:rPr lang="en-US" sz="2600" dirty="0" smtClean="0"/>
              <a:t>Language spoken from about 400 AD to present</a:t>
            </a:r>
          </a:p>
          <a:p>
            <a:r>
              <a:rPr lang="en-US" sz="2600" dirty="0" smtClean="0"/>
              <a:t>Identity and history preserved in oral literature.</a:t>
            </a:r>
          </a:p>
          <a:p>
            <a:r>
              <a:rPr lang="en-US" sz="2600" dirty="0" smtClean="0"/>
              <a:t>Missionaries created written form of Hawaiian language in the 1820s.</a:t>
            </a:r>
          </a:p>
          <a:p>
            <a:r>
              <a:rPr lang="en-US" sz="2600" dirty="0" smtClean="0"/>
              <a:t>Proliferation </a:t>
            </a:r>
            <a:r>
              <a:rPr lang="en-US" sz="2600" dirty="0" smtClean="0"/>
              <a:t>of Hawaiian language newspapers, containing histories, chants, local &amp; global news, birth &amp; death </a:t>
            </a:r>
            <a:r>
              <a:rPr lang="en-US" sz="2600" dirty="0" smtClean="0"/>
              <a:t>announcements</a:t>
            </a:r>
            <a:endParaRPr lang="en-US" sz="2600" dirty="0" smtClean="0"/>
          </a:p>
        </p:txBody>
      </p:sp>
    </p:spTree>
    <p:extLst>
      <p:ext uri="{BB962C8B-B14F-4D97-AF65-F5344CB8AC3E}">
        <p14:creationId xmlns:p14="http://schemas.microsoft.com/office/powerpoint/2010/main" val="26563895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03716" y="4950323"/>
            <a:ext cx="7718206" cy="954107"/>
          </a:xfrm>
          <a:prstGeom prst="rect">
            <a:avLst/>
          </a:prstGeom>
        </p:spPr>
        <p:txBody>
          <a:bodyPr wrap="square">
            <a:spAutoFit/>
          </a:bodyPr>
          <a:lstStyle/>
          <a:p>
            <a:pPr algn="ctr"/>
            <a:r>
              <a:rPr lang="en-US" sz="2800" dirty="0" smtClean="0"/>
              <a:t>Watch video, which was created by </a:t>
            </a:r>
            <a:r>
              <a:rPr lang="en-US" sz="2800" dirty="0" err="1" smtClean="0"/>
              <a:t>ʻŌiwi</a:t>
            </a:r>
            <a:r>
              <a:rPr lang="en-US" sz="2800" dirty="0" smtClean="0"/>
              <a:t> </a:t>
            </a:r>
            <a:r>
              <a:rPr lang="en-US" sz="2800" dirty="0" err="1" smtClean="0"/>
              <a:t>Tv</a:t>
            </a:r>
            <a:r>
              <a:rPr lang="en-US" sz="2800" dirty="0" smtClean="0"/>
              <a:t>: </a:t>
            </a:r>
          </a:p>
          <a:p>
            <a:r>
              <a:rPr lang="en-US" sz="2800" dirty="0" smtClean="0">
                <a:hlinkClick r:id="rId2"/>
              </a:rPr>
              <a:t>https</a:t>
            </a:r>
            <a:r>
              <a:rPr lang="en-US" sz="2800" dirty="0">
                <a:hlinkClick r:id="rId2"/>
              </a:rPr>
              <a:t>://www.youtube.com/watch?v=</a:t>
            </a:r>
            <a:r>
              <a:rPr lang="en-US" sz="2800" dirty="0" smtClean="0">
                <a:hlinkClick r:id="rId2"/>
              </a:rPr>
              <a:t>eEYs9wOUxsE</a:t>
            </a:r>
            <a:endParaRPr lang="en-US" sz="2800" dirty="0" smtClean="0"/>
          </a:p>
        </p:txBody>
      </p:sp>
      <p:pic>
        <p:nvPicPr>
          <p:cNvPr id="5" name="Picture 4" descr="Screen Shot 2015-10-19 at 11.39.2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547" y="524451"/>
            <a:ext cx="8450952" cy="4176783"/>
          </a:xfrm>
          <a:prstGeom prst="rect">
            <a:avLst/>
          </a:prstGeom>
        </p:spPr>
      </p:pic>
    </p:spTree>
    <p:extLst>
      <p:ext uri="{BB962C8B-B14F-4D97-AF65-F5344CB8AC3E}">
        <p14:creationId xmlns:p14="http://schemas.microsoft.com/office/powerpoint/2010/main" val="1166005279"/>
      </p:ext>
    </p:extLst>
  </p:cSld>
  <p:clrMapOvr>
    <a:masterClrMapping/>
  </p:clrMapOvr>
</p:sld>
</file>

<file path=ppt/theme/theme1.xml><?xml version="1.0" encoding="utf-8"?>
<a:theme xmlns:a="http://schemas.openxmlformats.org/drawingml/2006/main" name=" Black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Black .thmx</Template>
  <TotalTime>463</TotalTime>
  <Words>1211</Words>
  <Application>Microsoft Macintosh PowerPoint</Application>
  <PresentationFormat>On-screen Show (4:3)</PresentationFormat>
  <Paragraphs>154</Paragraphs>
  <Slides>24</Slides>
  <Notes>1</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 Black </vt:lpstr>
      <vt:lpstr>Unit #4 – Missionaries, Education, Industries</vt:lpstr>
      <vt:lpstr>Traditional Hawaiian Education</vt:lpstr>
      <vt:lpstr>ʻŌlelo Noʻeau – Hawaiian Proverbs Relating to Teaching &amp; Learning</vt:lpstr>
      <vt:lpstr>Western/Missionary Education</vt:lpstr>
      <vt:lpstr>PowerPoint Presentation</vt:lpstr>
      <vt:lpstr>Hawaiʻi’s Legacy of Literacy</vt:lpstr>
      <vt:lpstr>Brief History of the Hawaiian Language</vt:lpstr>
      <vt:lpstr>Page from early Hawaiian language primer on The Alphabet</vt:lpstr>
      <vt:lpstr>PowerPoint Presentation</vt:lpstr>
      <vt:lpstr>Nā Nowela Example from 8/27/15 (30 sec)</vt:lpstr>
      <vt:lpstr>Missionary Teachings Brought Changes</vt:lpstr>
      <vt:lpstr>The establishment of The Kamehameha Schools   </vt:lpstr>
      <vt:lpstr>Kamehameha School for Boys 1887 at Bishop Hall</vt:lpstr>
      <vt:lpstr>Part 2  - Hawaiʻi’s Changing Economies From Native to Foreign Control</vt:lpstr>
      <vt:lpstr>Traditional Economic System of Hawai’i  Pre-Western Contact</vt:lpstr>
      <vt:lpstr>Community Sharing Resources (Generous)</vt:lpstr>
      <vt:lpstr>Foreign Changes to Hawaiʻiʻs Economy</vt:lpstr>
      <vt:lpstr>Watch video on Pidgin/Hawaiʻi Creole</vt:lpstr>
      <vt:lpstr>Tsaiʻs Article </vt:lpstr>
      <vt:lpstr>PowerPoint Presentation</vt:lpstr>
      <vt:lpstr>Māhele of 1848 – Privatization of Land</vt:lpstr>
      <vt:lpstr>Missionaries &amp; Descendants Acquired Land</vt:lpstr>
      <vt:lpstr>Watch the video, Stolen Waters on ʻŌiwi Tv</vt:lpstr>
      <vt:lpstr>Ha’ina</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10/13/15 Unit #6  History of Education in Hawaiʻi</dc:title>
  <dc:creator>Kuuleilani Reyes</dc:creator>
  <cp:lastModifiedBy>Kuuleilani Reyes</cp:lastModifiedBy>
  <cp:revision>40</cp:revision>
  <dcterms:created xsi:type="dcterms:W3CDTF">2015-10-13T04:32:52Z</dcterms:created>
  <dcterms:modified xsi:type="dcterms:W3CDTF">2017-06-15T09:33:46Z</dcterms:modified>
</cp:coreProperties>
</file>